
<file path=[Content_Types].xml><?xml version="1.0" encoding="utf-8"?>
<Types xmlns="http://schemas.openxmlformats.org/package/2006/content-types">
  <Default Extension="xml" ContentType="application/xml"/>
  <Default Extension="mp4" ContentType="video/mp4"/>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74"/>
  </p:normalViewPr>
  <p:slideViewPr>
    <p:cSldViewPr snapToGrid="0">
      <p:cViewPr varScale="1">
        <p:scale>
          <a:sx n="165" d="100"/>
          <a:sy n="165" d="100"/>
        </p:scale>
        <p:origin x="696"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36204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all, and thank you.</a:t>
            </a:r>
            <a:endParaRPr/>
          </a:p>
        </p:txBody>
      </p:sp>
    </p:spTree>
    <p:extLst>
      <p:ext uri="{BB962C8B-B14F-4D97-AF65-F5344CB8AC3E}">
        <p14:creationId xmlns:p14="http://schemas.microsoft.com/office/powerpoint/2010/main" val="3187224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50faa7009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50faa7009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Smoothness: In a </a:t>
            </a:r>
            <a:r>
              <a:rPr lang="en" i="1">
                <a:solidFill>
                  <a:schemeClr val="dk1"/>
                </a:solidFill>
              </a:rPr>
              <a:t>smooth</a:t>
            </a:r>
            <a:r>
              <a:rPr lang="en">
                <a:solidFill>
                  <a:schemeClr val="dk1"/>
                </a:solidFill>
              </a:rPr>
              <a:t> dynamical system, </a:t>
            </a:r>
            <a:r>
              <a:rPr lang="en" i="1">
                <a:solidFill>
                  <a:schemeClr val="dk1"/>
                </a:solidFill>
              </a:rPr>
              <a:t>similar </a:t>
            </a:r>
            <a:r>
              <a:rPr lang="en">
                <a:solidFill>
                  <a:schemeClr val="dk1"/>
                </a:solidFill>
              </a:rPr>
              <a:t>states are associated with </a:t>
            </a:r>
            <a:r>
              <a:rPr lang="en" i="1">
                <a:solidFill>
                  <a:schemeClr val="dk1"/>
                </a:solidFill>
              </a:rPr>
              <a:t>similar </a:t>
            </a:r>
            <a:r>
              <a:rPr lang="en">
                <a:solidFill>
                  <a:schemeClr val="dk1"/>
                </a:solidFill>
              </a:rPr>
              <a:t>future states.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283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50faa7009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50faa7009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t>Linearity: In a linear dynamical system, states can expand</a:t>
            </a:r>
            <a:endParaRPr/>
          </a:p>
        </p:txBody>
      </p:sp>
    </p:spTree>
    <p:extLst>
      <p:ext uri="{BB962C8B-B14F-4D97-AF65-F5344CB8AC3E}">
        <p14:creationId xmlns:p14="http://schemas.microsoft.com/office/powerpoint/2010/main" val="2434984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0faa7009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0faa7009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 or contract – that is, overall firing rates can trend upward or downward. States can also rotate – that is, neurons exhibit transient increases or decreases in firing rate but ultimately return to the same state.</a:t>
            </a:r>
            <a:endParaRPr/>
          </a:p>
        </p:txBody>
      </p:sp>
    </p:spTree>
    <p:extLst>
      <p:ext uri="{BB962C8B-B14F-4D97-AF65-F5344CB8AC3E}">
        <p14:creationId xmlns:p14="http://schemas.microsoft.com/office/powerpoint/2010/main" val="359053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50faa7009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50faa7009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t>And finally, Rotationality: Rotational dynamical systems comprise a subset of linear dynamical systems, namely those whose states are restricted to just “rotating,” or waxing then waning.</a:t>
            </a:r>
            <a:endParaRPr/>
          </a:p>
        </p:txBody>
      </p:sp>
    </p:spTree>
    <p:extLst>
      <p:ext uri="{BB962C8B-B14F-4D97-AF65-F5344CB8AC3E}">
        <p14:creationId xmlns:p14="http://schemas.microsoft.com/office/powerpoint/2010/main" val="2277026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78c428a6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78c428a6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Using these methods, people have shown that </a:t>
            </a:r>
            <a:r>
              <a:rPr lang="en" b="1">
                <a:solidFill>
                  <a:schemeClr val="dk1"/>
                </a:solidFill>
              </a:rPr>
              <a:t>much of </a:t>
            </a:r>
            <a:r>
              <a:rPr lang="en">
                <a:solidFill>
                  <a:schemeClr val="dk1"/>
                </a:solidFill>
              </a:rPr>
              <a:t>the population activity in M1 </a:t>
            </a:r>
            <a:r>
              <a:rPr lang="en" b="1">
                <a:solidFill>
                  <a:schemeClr val="dk1"/>
                </a:solidFill>
              </a:rPr>
              <a:t>during reaching </a:t>
            </a:r>
            <a:r>
              <a:rPr lang="en">
                <a:solidFill>
                  <a:schemeClr val="dk1"/>
                </a:solidFill>
              </a:rPr>
              <a:t>follows rotational dynamics.</a:t>
            </a:r>
            <a:r>
              <a:rPr lang="en" sz="1200">
                <a:solidFill>
                  <a:schemeClr val="dk1"/>
                </a:solidFill>
              </a:rPr>
              <a:t> </a:t>
            </a:r>
            <a:endParaRPr sz="1200">
              <a:solidFill>
                <a:schemeClr val="dk1"/>
              </a:solidFill>
            </a:endParaRPr>
          </a:p>
          <a:p>
            <a:pPr marL="0" lvl="0" indent="0" algn="just" rtl="0">
              <a:lnSpc>
                <a:spcPct val="115000"/>
              </a:lnSpc>
              <a:spcBef>
                <a:spcPts val="1200"/>
              </a:spcBef>
              <a:spcAft>
                <a:spcPts val="0"/>
              </a:spcAft>
              <a:buNone/>
            </a:pPr>
            <a:r>
              <a:rPr lang="en">
                <a:solidFill>
                  <a:schemeClr val="dk1"/>
                </a:solidFill>
              </a:rPr>
              <a:t>Shown here are reduced-dimensional patterns of neural activity that follow remarkably consistent circular paths, where each trace is neural activity during a particular reaching condition.</a:t>
            </a:r>
            <a:endParaRPr>
              <a:solidFill>
                <a:schemeClr val="dk1"/>
              </a:solidFill>
            </a:endParaRPr>
          </a:p>
          <a:p>
            <a:pPr marL="0" lvl="0" indent="0" algn="just" rtl="0">
              <a:lnSpc>
                <a:spcPct val="115000"/>
              </a:lnSpc>
              <a:spcBef>
                <a:spcPts val="1200"/>
              </a:spcBef>
              <a:spcAft>
                <a:spcPts val="0"/>
              </a:spcAft>
              <a:buNone/>
            </a:pPr>
            <a:r>
              <a:rPr lang="en">
                <a:solidFill>
                  <a:schemeClr val="dk1"/>
                </a:solidFill>
              </a:rPr>
              <a:t>Rotational dynamics here were isolated using a method called jPCA, which isolates rotational components of neural activity.</a:t>
            </a:r>
            <a:endParaRPr>
              <a:solidFill>
                <a:schemeClr val="dk1"/>
              </a:solidFill>
            </a:endParaRPr>
          </a:p>
          <a:p>
            <a:pPr marL="0" lvl="0" indent="0" algn="just" rtl="0">
              <a:lnSpc>
                <a:spcPct val="115000"/>
              </a:lnSpc>
              <a:spcBef>
                <a:spcPts val="1200"/>
              </a:spcBef>
              <a:spcAft>
                <a:spcPts val="0"/>
              </a:spcAft>
              <a:buNone/>
            </a:pPr>
            <a:r>
              <a:rPr lang="en" b="1">
                <a:solidFill>
                  <a:schemeClr val="dk1"/>
                </a:solidFill>
              </a:rPr>
              <a:t>WICHTIG!!!!!</a:t>
            </a:r>
            <a:r>
              <a:rPr lang="en">
                <a:solidFill>
                  <a:schemeClr val="dk1"/>
                </a:solidFill>
              </a:rPr>
              <a:t>: To return to the fundamental question: this remarkable structure in the response is consistent with the idea that M1 functions as a pattern generator, whose </a:t>
            </a:r>
            <a:r>
              <a:rPr lang="en" i="1">
                <a:solidFill>
                  <a:schemeClr val="dk1"/>
                </a:solidFill>
              </a:rPr>
              <a:t>own</a:t>
            </a:r>
            <a:r>
              <a:rPr lang="en">
                <a:solidFill>
                  <a:schemeClr val="dk1"/>
                </a:solidFill>
              </a:rPr>
              <a:t> </a:t>
            </a:r>
            <a:r>
              <a:rPr lang="en" i="1">
                <a:solidFill>
                  <a:schemeClr val="dk1"/>
                </a:solidFill>
              </a:rPr>
              <a:t>intrinsic</a:t>
            </a:r>
            <a:r>
              <a:rPr lang="en">
                <a:solidFill>
                  <a:schemeClr val="dk1"/>
                </a:solidFill>
              </a:rPr>
              <a:t> </a:t>
            </a:r>
            <a:r>
              <a:rPr lang="en" i="1">
                <a:solidFill>
                  <a:schemeClr val="dk1"/>
                </a:solidFill>
              </a:rPr>
              <a:t>dynamics</a:t>
            </a:r>
            <a:r>
              <a:rPr lang="en">
                <a:solidFill>
                  <a:schemeClr val="dk1"/>
                </a:solidFill>
              </a:rPr>
              <a:t> coordinate spatiotemporal patterns of activation.</a:t>
            </a:r>
            <a:endParaRPr>
              <a:solidFill>
                <a:schemeClr val="dk1"/>
              </a:solidFill>
            </a:endParaRPr>
          </a:p>
        </p:txBody>
      </p:sp>
    </p:spTree>
    <p:extLst>
      <p:ext uri="{BB962C8B-B14F-4D97-AF65-F5344CB8AC3E}">
        <p14:creationId xmlns:p14="http://schemas.microsoft.com/office/powerpoint/2010/main" val="286764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c272b3b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3c272b3b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However, these rotational dynamics have been observed for reaching movements. We were interested in assessing whether the same kind of neural dynamics might give rise to other movements.</a:t>
            </a:r>
            <a:endParaRPr>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3429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3c272b3b1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3c272b3b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alibri"/>
                <a:ea typeface="Calibri"/>
                <a:cs typeface="Calibri"/>
                <a:sym typeface="Calibri"/>
              </a:rPr>
              <a:t>In our lab, we have a particular interest in the hand, which differs in a variety of ways from the arm.</a:t>
            </a:r>
            <a:endParaRPr/>
          </a:p>
        </p:txBody>
      </p:sp>
    </p:spTree>
    <p:extLst>
      <p:ext uri="{BB962C8B-B14F-4D97-AF65-F5344CB8AC3E}">
        <p14:creationId xmlns:p14="http://schemas.microsoft.com/office/powerpoint/2010/main" val="1727159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3a29384c0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3a29384c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Indeed, hands are tasked with performing a wide variety of things, as pictured here, including a form of dance shown in the bottom-right known as finger tutting.</a:t>
            </a:r>
            <a:endParaRPr sz="1200">
              <a:solidFill>
                <a:schemeClr val="dk1"/>
              </a:solidFill>
            </a:endParaRPr>
          </a:p>
          <a:p>
            <a:pPr marL="0" lvl="0" indent="0" algn="just" rtl="0">
              <a:lnSpc>
                <a:spcPct val="115000"/>
              </a:lnSpc>
              <a:spcBef>
                <a:spcPts val="1200"/>
              </a:spcBef>
              <a:spcAft>
                <a:spcPts val="0"/>
              </a:spcAft>
              <a:buNone/>
            </a:pPr>
            <a:r>
              <a:rPr lang="en">
                <a:solidFill>
                  <a:schemeClr val="dk1"/>
                </a:solidFill>
              </a:rPr>
              <a:t>Does M1 show similar dynamical structure for the control of the hand as it does the arm?</a:t>
            </a:r>
            <a:endParaRPr/>
          </a:p>
          <a:p>
            <a:pPr marL="0" lvl="0" indent="0" algn="l" rtl="0">
              <a:spcBef>
                <a:spcPts val="0"/>
              </a:spcBef>
              <a:spcAft>
                <a:spcPts val="0"/>
              </a:spcAft>
              <a:buNone/>
            </a:pPr>
            <a:endParaRPr/>
          </a:p>
          <a:p>
            <a:pPr marL="0" lvl="0" indent="0" algn="l" rtl="0">
              <a:spcBef>
                <a:spcPts val="0"/>
              </a:spcBef>
              <a:spcAft>
                <a:spcPts val="0"/>
              </a:spcAft>
              <a:buNone/>
            </a:pPr>
            <a:r>
              <a:rPr lang="en"/>
              <a:t>Bottom-middle: “sign with Robert”</a:t>
            </a:r>
            <a:endParaRPr/>
          </a:p>
          <a:p>
            <a:pPr marL="0" lvl="0" indent="0" algn="l" rtl="0">
              <a:spcBef>
                <a:spcPts val="0"/>
              </a:spcBef>
              <a:spcAft>
                <a:spcPts val="0"/>
              </a:spcAft>
              <a:buNone/>
            </a:pPr>
            <a:r>
              <a:rPr lang="en"/>
              <a:t>Bottom-right: Jayfunk, architect of Dr. Strange’s stuff</a:t>
            </a:r>
            <a:endParaRPr/>
          </a:p>
        </p:txBody>
      </p:sp>
    </p:spTree>
    <p:extLst>
      <p:ext uri="{BB962C8B-B14F-4D97-AF65-F5344CB8AC3E}">
        <p14:creationId xmlns:p14="http://schemas.microsoft.com/office/powerpoint/2010/main" val="636118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68b3200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68b3200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To begin to answer this question, we recorded from populations of neurons in motor cortex while monkeys grasped objects spanning a variety of different shapes, sizes, and orientations. </a:t>
            </a:r>
            <a:r>
              <a:rPr lang="en" sz="1200">
                <a:solidFill>
                  <a:schemeClr val="dk1"/>
                </a:solidFill>
              </a:rPr>
              <a:t> </a:t>
            </a:r>
            <a:endParaRPr sz="1200">
              <a:solidFill>
                <a:schemeClr val="dk1"/>
              </a:solidFill>
            </a:endParaRPr>
          </a:p>
          <a:p>
            <a:pPr marL="0" lvl="0" indent="0" algn="just" rtl="0">
              <a:lnSpc>
                <a:spcPct val="115000"/>
              </a:lnSpc>
              <a:spcBef>
                <a:spcPts val="1200"/>
              </a:spcBef>
              <a:spcAft>
                <a:spcPts val="0"/>
              </a:spcAft>
              <a:buNone/>
            </a:pPr>
            <a:r>
              <a:rPr lang="en">
                <a:solidFill>
                  <a:schemeClr val="dk1"/>
                </a:solidFill>
              </a:rPr>
              <a:t>Importantly, the objects were brought to the animal’s hand to restrict reaching and isolate grasp-related activity. Moreover, we analyzed only the population activity before contact was initiated with the object.</a:t>
            </a:r>
            <a:endParaRPr/>
          </a:p>
        </p:txBody>
      </p:sp>
    </p:spTree>
    <p:extLst>
      <p:ext uri="{BB962C8B-B14F-4D97-AF65-F5344CB8AC3E}">
        <p14:creationId xmlns:p14="http://schemas.microsoft.com/office/powerpoint/2010/main" val="330892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50faa700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50faa700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sz="1200">
                <a:solidFill>
                  <a:schemeClr val="dk1"/>
                </a:solidFill>
              </a:rPr>
              <a:t>We compared the grasp-related responses to their reach related counterparts</a:t>
            </a:r>
            <a:r>
              <a:rPr lang="en">
                <a:solidFill>
                  <a:schemeClr val="dk1"/>
                </a:solidFill>
              </a:rPr>
              <a:t>.</a:t>
            </a:r>
            <a:endParaRPr sz="1200">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The responses during reach and grasp – each trace corresponds to a different reach direction or a different grasped object – offer no indication that the population structure of M1 activity should differ across these two tasks.</a:t>
            </a:r>
            <a:endParaRPr/>
          </a:p>
        </p:txBody>
      </p:sp>
    </p:spTree>
    <p:extLst>
      <p:ext uri="{BB962C8B-B14F-4D97-AF65-F5344CB8AC3E}">
        <p14:creationId xmlns:p14="http://schemas.microsoft.com/office/powerpoint/2010/main" val="2929880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3c272b3b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3c272b3b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alibri"/>
                <a:ea typeface="Calibri"/>
                <a:cs typeface="Calibri"/>
                <a:sym typeface="Calibri"/>
              </a:rPr>
              <a:t>I’m going to be talking today about our forays into addressing a fundamental question of motor neuroscience, one that asks: </a:t>
            </a:r>
            <a:r>
              <a:rPr lang="en" i="1">
                <a:solidFill>
                  <a:schemeClr val="dk1"/>
                </a:solidFill>
                <a:latin typeface="Calibri"/>
                <a:ea typeface="Calibri"/>
                <a:cs typeface="Calibri"/>
                <a:sym typeface="Calibri"/>
              </a:rPr>
              <a:t>how are </a:t>
            </a:r>
            <a:r>
              <a:rPr lang="en">
                <a:solidFill>
                  <a:schemeClr val="dk1"/>
                </a:solidFill>
                <a:latin typeface="Calibri"/>
                <a:ea typeface="Calibri"/>
                <a:cs typeface="Calibri"/>
                <a:sym typeface="Calibri"/>
              </a:rPr>
              <a:t>spatiotemporal patterns of activity in M1 coordinated to give rise to movement?</a:t>
            </a:r>
            <a:endParaRPr>
              <a:solidFill>
                <a:schemeClr val="dk1"/>
              </a:solidFill>
            </a:endParaRPr>
          </a:p>
        </p:txBody>
      </p:sp>
    </p:spTree>
    <p:extLst>
      <p:ext uri="{BB962C8B-B14F-4D97-AF65-F5344CB8AC3E}">
        <p14:creationId xmlns:p14="http://schemas.microsoft.com/office/powerpoint/2010/main" val="587383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268b3200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268b3200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dk1"/>
                </a:solidFill>
              </a:rPr>
              <a:t>So, we turn to population-level analyses to seek dynamical structure, starting with jPCA.</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Indeed, during reach, we find the emergence of similar circular trajectories as has been shown before.</a:t>
            </a:r>
            <a:endParaRPr/>
          </a:p>
        </p:txBody>
      </p:sp>
    </p:spTree>
    <p:extLst>
      <p:ext uri="{BB962C8B-B14F-4D97-AF65-F5344CB8AC3E}">
        <p14:creationId xmlns:p14="http://schemas.microsoft.com/office/powerpoint/2010/main" val="683023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28405fd4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28405fd4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alibri"/>
                <a:ea typeface="Calibri"/>
                <a:cs typeface="Calibri"/>
                <a:sym typeface="Calibri"/>
              </a:rPr>
              <a:t>However, during grasp, rotational structure is nowhere to be found, despite the seeming similarity of the response at the single-cell level.</a:t>
            </a:r>
            <a:endParaRPr/>
          </a:p>
        </p:txBody>
      </p:sp>
    </p:spTree>
    <p:extLst>
      <p:ext uri="{BB962C8B-B14F-4D97-AF65-F5344CB8AC3E}">
        <p14:creationId xmlns:p14="http://schemas.microsoft.com/office/powerpoint/2010/main" val="2450752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2a4b9436b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2a4b9436b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alibri"/>
                <a:ea typeface="Calibri"/>
                <a:cs typeface="Calibri"/>
                <a:sym typeface="Calibri"/>
              </a:rPr>
              <a:t>When we quantify the degree to which population responses follow rotational trajectories, we find that a large fraction of the variance in the response can be accounted for by rotational dynamics for reach but not for grasp.</a:t>
            </a:r>
            <a:endParaRPr/>
          </a:p>
        </p:txBody>
      </p:sp>
    </p:spTree>
    <p:extLst>
      <p:ext uri="{BB962C8B-B14F-4D97-AF65-F5344CB8AC3E}">
        <p14:creationId xmlns:p14="http://schemas.microsoft.com/office/powerpoint/2010/main" val="270139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50faa700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50faa700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t>Okay, so it appears that M1 activity does not exhibit rotational dynamics during grasp.</a:t>
            </a:r>
            <a:endParaRPr/>
          </a:p>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However, are we being too restrictive by assuming those dynamics have to be rotational? What if we allow them to be more generally linear?</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*Tighten this. In such a case, activity would be permitted to wax and wane, but not restricted to return to its initial state.</a:t>
            </a:r>
            <a:endParaRPr/>
          </a:p>
        </p:txBody>
      </p:sp>
    </p:spTree>
    <p:extLst>
      <p:ext uri="{BB962C8B-B14F-4D97-AF65-F5344CB8AC3E}">
        <p14:creationId xmlns:p14="http://schemas.microsoft.com/office/powerpoint/2010/main" val="1299386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3c272b3b1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3c272b3b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We can test this possibility by fitting a </a:t>
            </a:r>
            <a:r>
              <a:rPr lang="en" i="1">
                <a:solidFill>
                  <a:schemeClr val="dk1"/>
                </a:solidFill>
              </a:rPr>
              <a:t>linear </a:t>
            </a:r>
            <a:r>
              <a:rPr lang="en">
                <a:solidFill>
                  <a:schemeClr val="dk1"/>
                </a:solidFill>
              </a:rPr>
              <a:t>dynamical system to the population activity…</a:t>
            </a:r>
            <a:endParaRPr>
              <a:solidFill>
                <a:schemeClr val="dk1"/>
              </a:solidFill>
            </a:endParaRPr>
          </a:p>
          <a:p>
            <a:pPr marL="0" lvl="0" indent="0" algn="just" rtl="0">
              <a:lnSpc>
                <a:spcPct val="115000"/>
              </a:lnSpc>
              <a:spcBef>
                <a:spcPts val="1200"/>
              </a:spcBef>
              <a:spcAft>
                <a:spcPts val="0"/>
              </a:spcAft>
              <a:buNone/>
            </a:pPr>
            <a:r>
              <a:rPr lang="en">
                <a:solidFill>
                  <a:schemeClr val="dk1"/>
                </a:solidFill>
              </a:rPr>
              <a:t>...but again, we find this model provides a poor fit to the data. The future neural state can be predicted from the current state using a linear model for reach, but not for grasp.</a:t>
            </a:r>
            <a:endParaRPr/>
          </a:p>
        </p:txBody>
      </p:sp>
    </p:spTree>
    <p:extLst>
      <p:ext uri="{BB962C8B-B14F-4D97-AF65-F5344CB8AC3E}">
        <p14:creationId xmlns:p14="http://schemas.microsoft.com/office/powerpoint/2010/main" val="2592360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50faa700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50faa700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Okay, so M1 dynamics do not appear to be linear during grasp even though they are during reach.</a:t>
            </a:r>
            <a:endParaRPr sz="1200">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*Tighten this: Perhaps we are </a:t>
            </a:r>
            <a:r>
              <a:rPr lang="en" i="1">
                <a:solidFill>
                  <a:schemeClr val="dk1"/>
                </a:solidFill>
              </a:rPr>
              <a:t>still </a:t>
            </a:r>
            <a:r>
              <a:rPr lang="en">
                <a:solidFill>
                  <a:schemeClr val="dk1"/>
                </a:solidFill>
              </a:rPr>
              <a:t>being too restrictive. Perhaps the dynamics are nonlinear, but if they are at least </a:t>
            </a:r>
            <a:r>
              <a:rPr lang="en" i="1">
                <a:solidFill>
                  <a:schemeClr val="dk1"/>
                </a:solidFill>
              </a:rPr>
              <a:t>smooth</a:t>
            </a:r>
            <a:r>
              <a:rPr lang="en">
                <a:solidFill>
                  <a:schemeClr val="dk1"/>
                </a:solidFill>
              </a:rPr>
              <a:t>, such dynamics would be predictable and, thus, be good for pattern generation.</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27332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50faa700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50faa700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As I mentioned earlier, in any smooth dynamical system, similar </a:t>
            </a:r>
            <a:r>
              <a:rPr lang="en" i="1">
                <a:solidFill>
                  <a:schemeClr val="dk1"/>
                </a:solidFill>
              </a:rPr>
              <a:t>current</a:t>
            </a:r>
            <a:r>
              <a:rPr lang="en">
                <a:solidFill>
                  <a:schemeClr val="dk1"/>
                </a:solidFill>
              </a:rPr>
              <a:t> states should give rise to similar </a:t>
            </a:r>
            <a:r>
              <a:rPr lang="en" i="1">
                <a:solidFill>
                  <a:schemeClr val="dk1"/>
                </a:solidFill>
              </a:rPr>
              <a:t>future</a:t>
            </a:r>
            <a:r>
              <a:rPr lang="en">
                <a:solidFill>
                  <a:schemeClr val="dk1"/>
                </a:solidFill>
              </a:rPr>
              <a:t> states. A metric has been developed, known as “tangling”, that measures the extent to which nearby states are associated with different derivatives. The more dissimilar are the derivatives at similar states, the more “tangled” (and thus less smooth) is the system. This metric does not require the dynamics to be linear.</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44131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1b7729d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1b7729d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Indeed, folks have applied this metric to M1 responses and EMG activity during reach. Muscle activations are not expected to exhibit </a:t>
            </a:r>
            <a:r>
              <a:rPr lang="en" b="1" i="1">
                <a:solidFill>
                  <a:schemeClr val="dk1"/>
                </a:solidFill>
                <a:latin typeface="Calibri"/>
                <a:ea typeface="Calibri"/>
                <a:cs typeface="Calibri"/>
                <a:sym typeface="Calibri"/>
              </a:rPr>
              <a:t>intrinsic </a:t>
            </a:r>
            <a:r>
              <a:rPr lang="en">
                <a:solidFill>
                  <a:schemeClr val="dk1"/>
                </a:solidFill>
                <a:latin typeface="Calibri"/>
                <a:ea typeface="Calibri"/>
                <a:cs typeface="Calibri"/>
                <a:sym typeface="Calibri"/>
              </a:rPr>
              <a:t>dynamics since they are driven by input from M1. Indeed, we see that M1 activity is substantially less tangled than the EMG activity.</a:t>
            </a:r>
            <a:endParaRPr>
              <a:solidFill>
                <a:schemeClr val="dk1"/>
              </a:solidFill>
            </a:endParaRPr>
          </a:p>
        </p:txBody>
      </p:sp>
    </p:spTree>
    <p:extLst>
      <p:ext uri="{BB962C8B-B14F-4D97-AF65-F5344CB8AC3E}">
        <p14:creationId xmlns:p14="http://schemas.microsoft.com/office/powerpoint/2010/main" val="2455056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2a4b9436b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2a4b9436b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alibri"/>
                <a:ea typeface="Calibri"/>
                <a:cs typeface="Calibri"/>
                <a:sym typeface="Calibri"/>
              </a:rPr>
              <a:t>And when we apply this analysis to our own reaching data, using Kinematics as a proxy for EMG activity, we find a similar story: M1 during reach exhibits smooth, intrinsic dynamics, good for pattern generation.</a:t>
            </a:r>
            <a:endParaRPr/>
          </a:p>
        </p:txBody>
      </p:sp>
    </p:spTree>
    <p:extLst>
      <p:ext uri="{BB962C8B-B14F-4D97-AF65-F5344CB8AC3E}">
        <p14:creationId xmlns:p14="http://schemas.microsoft.com/office/powerpoint/2010/main" val="2152289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2a4b9436b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62a4b9436b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alibri"/>
                <a:ea typeface="Calibri"/>
                <a:cs typeface="Calibri"/>
                <a:sym typeface="Calibri"/>
              </a:rPr>
              <a:t>However, during grasp, the same analysis reveals no such relationship between M1 and the hand: if anything, M1 activity appears </a:t>
            </a:r>
            <a:r>
              <a:rPr lang="en" i="1">
                <a:solidFill>
                  <a:schemeClr val="dk1"/>
                </a:solidFill>
                <a:latin typeface="Calibri"/>
                <a:ea typeface="Calibri"/>
                <a:cs typeface="Calibri"/>
                <a:sym typeface="Calibri"/>
              </a:rPr>
              <a:t>more </a:t>
            </a:r>
            <a:r>
              <a:rPr lang="en">
                <a:solidFill>
                  <a:schemeClr val="dk1"/>
                </a:solidFill>
                <a:latin typeface="Calibri"/>
                <a:ea typeface="Calibri"/>
                <a:cs typeface="Calibri"/>
                <a:sym typeface="Calibri"/>
              </a:rPr>
              <a:t>tangled than the grasping kinematics.</a:t>
            </a:r>
            <a:endParaRPr>
              <a:solidFill>
                <a:schemeClr val="dk1"/>
              </a:solidFill>
            </a:endParaRPr>
          </a:p>
        </p:txBody>
      </p:sp>
    </p:spTree>
    <p:extLst>
      <p:ext uri="{BB962C8B-B14F-4D97-AF65-F5344CB8AC3E}">
        <p14:creationId xmlns:p14="http://schemas.microsoft.com/office/powerpoint/2010/main" val="388876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78c428a6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78c428a6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dk1"/>
                </a:solidFill>
              </a:rPr>
              <a:t>*Tighten this. Looking at patterns of activity on a neuron-by-neuron basis, it’s difficult to ascertain the population-level structure that gives rise to and coordinates this activity.</a:t>
            </a:r>
            <a:endParaRPr/>
          </a:p>
        </p:txBody>
      </p:sp>
    </p:spTree>
    <p:extLst>
      <p:ext uri="{BB962C8B-B14F-4D97-AF65-F5344CB8AC3E}">
        <p14:creationId xmlns:p14="http://schemas.microsoft.com/office/powerpoint/2010/main" val="2072816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78c428a65_4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78c428a65_4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Moreover, we also recorded from somatosensory cortex during this task, and when we apply this analysis to the population activity in sensory cortex, we find it to be just as tangled as its M1 counterpart.</a:t>
            </a:r>
            <a:endParaRPr>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n">
                <a:solidFill>
                  <a:schemeClr val="dk1"/>
                </a:solidFill>
                <a:latin typeface="Calibri"/>
                <a:ea typeface="Calibri"/>
                <a:cs typeface="Calibri"/>
                <a:sym typeface="Calibri"/>
              </a:rPr>
              <a:t>This is surprising: M1 dynamics during grasp just aren’t the same sort of </a:t>
            </a:r>
            <a:r>
              <a:rPr lang="en" b="1" i="1">
                <a:solidFill>
                  <a:schemeClr val="dk1"/>
                </a:solidFill>
                <a:latin typeface="Calibri"/>
                <a:ea typeface="Calibri"/>
                <a:cs typeface="Calibri"/>
                <a:sym typeface="Calibri"/>
              </a:rPr>
              <a:t>smooth</a:t>
            </a:r>
            <a:r>
              <a:rPr lang="en">
                <a:solidFill>
                  <a:schemeClr val="dk1"/>
                </a:solidFill>
                <a:latin typeface="Calibri"/>
                <a:ea typeface="Calibri"/>
                <a:cs typeface="Calibri"/>
                <a:sym typeface="Calibri"/>
              </a:rPr>
              <a:t>, </a:t>
            </a:r>
            <a:r>
              <a:rPr lang="en" b="1" i="1">
                <a:solidFill>
                  <a:schemeClr val="dk1"/>
                </a:solidFill>
                <a:latin typeface="Calibri"/>
                <a:ea typeface="Calibri"/>
                <a:cs typeface="Calibri"/>
                <a:sym typeface="Calibri"/>
              </a:rPr>
              <a:t>autonomous </a:t>
            </a:r>
            <a:r>
              <a:rPr lang="en">
                <a:solidFill>
                  <a:schemeClr val="dk1"/>
                </a:solidFill>
                <a:latin typeface="Calibri"/>
                <a:ea typeface="Calibri"/>
                <a:cs typeface="Calibri"/>
                <a:sym typeface="Calibri"/>
              </a:rPr>
              <a:t>dynamics that are seen during reach.</a:t>
            </a:r>
            <a:endParaRPr/>
          </a:p>
        </p:txBody>
      </p:sp>
    </p:spTree>
    <p:extLst>
      <p:ext uri="{BB962C8B-B14F-4D97-AF65-F5344CB8AC3E}">
        <p14:creationId xmlns:p14="http://schemas.microsoft.com/office/powerpoint/2010/main" val="3608629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522534e2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6522534e2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Tighten: So, what gives? We don’t observe rotational, linear, or even </a:t>
            </a:r>
            <a:r>
              <a:rPr lang="en" i="1">
                <a:solidFill>
                  <a:schemeClr val="dk1"/>
                </a:solidFill>
                <a:latin typeface="Calibri"/>
                <a:ea typeface="Calibri"/>
                <a:cs typeface="Calibri"/>
                <a:sym typeface="Calibri"/>
              </a:rPr>
              <a:t>smooth </a:t>
            </a:r>
            <a:r>
              <a:rPr lang="en">
                <a:solidFill>
                  <a:schemeClr val="dk1"/>
                </a:solidFill>
                <a:latin typeface="Calibri"/>
                <a:ea typeface="Calibri"/>
                <a:cs typeface="Calibri"/>
                <a:sym typeface="Calibri"/>
              </a:rPr>
              <a:t>dynamics during grasp in contrast to reach. The only thing remaining to consider is whether these dynamics are </a:t>
            </a:r>
            <a:r>
              <a:rPr lang="en" i="1">
                <a:solidFill>
                  <a:schemeClr val="dk1"/>
                </a:solidFill>
                <a:latin typeface="Calibri"/>
                <a:ea typeface="Calibri"/>
                <a:cs typeface="Calibri"/>
                <a:sym typeface="Calibri"/>
              </a:rPr>
              <a:t>autonomous </a:t>
            </a:r>
            <a:r>
              <a:rPr lang="en">
                <a:solidFill>
                  <a:schemeClr val="dk1"/>
                </a:solidFill>
                <a:latin typeface="Calibri"/>
                <a:ea typeface="Calibri"/>
                <a:cs typeface="Calibri"/>
                <a:sym typeface="Calibri"/>
              </a:rPr>
              <a:t>or not.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13415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78c428a65_4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78c428a65_4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alibri"/>
                <a:ea typeface="Calibri"/>
                <a:cs typeface="Calibri"/>
                <a:sym typeface="Calibri"/>
              </a:rPr>
              <a:t>Tighten: It’s very likely that M1 activity is </a:t>
            </a:r>
            <a:r>
              <a:rPr lang="en" i="1">
                <a:solidFill>
                  <a:schemeClr val="dk1"/>
                </a:solidFill>
                <a:latin typeface="Calibri"/>
                <a:ea typeface="Calibri"/>
                <a:cs typeface="Calibri"/>
                <a:sym typeface="Calibri"/>
              </a:rPr>
              <a:t>not </a:t>
            </a:r>
            <a:r>
              <a:rPr lang="en">
                <a:solidFill>
                  <a:schemeClr val="dk1"/>
                </a:solidFill>
                <a:latin typeface="Calibri"/>
                <a:ea typeface="Calibri"/>
                <a:cs typeface="Calibri"/>
                <a:sym typeface="Calibri"/>
              </a:rPr>
              <a:t>autonomous during grasp. Indeed, it’s well-established that M1 receives a wide array of input from all over the nervous system. Perhaps the autonomous dynamics of M1 are more distorted by these inputs during grasp than during reach.</a:t>
            </a:r>
            <a:endParaRPr/>
          </a:p>
        </p:txBody>
      </p:sp>
    </p:spTree>
    <p:extLst>
      <p:ext uri="{BB962C8B-B14F-4D97-AF65-F5344CB8AC3E}">
        <p14:creationId xmlns:p14="http://schemas.microsoft.com/office/powerpoint/2010/main" val="1414714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4ff971a95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4ff971a95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alibri"/>
                <a:ea typeface="Calibri"/>
                <a:cs typeface="Calibri"/>
                <a:sym typeface="Calibri"/>
              </a:rPr>
              <a:t>Tighten: Alternatively, what we see could be the emergence of an autonomous, but non-smooth, non-linear generator during grasp, trading the predictability of a smooth generator for the flexibility and sensitivity of a non-smooth one.</a:t>
            </a:r>
            <a:endParaRPr>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endParaRPr>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n">
                <a:solidFill>
                  <a:schemeClr val="dk1"/>
                </a:solidFill>
                <a:latin typeface="Calibri"/>
                <a:ea typeface="Calibri"/>
                <a:cs typeface="Calibri"/>
                <a:sym typeface="Calibri"/>
              </a:rPr>
              <a:t>These possibilities are not mutually exclusive, so both could be at play, or even other factors that we have yet to consider (although perhaps somebody in the audience </a:t>
            </a:r>
            <a:r>
              <a:rPr lang="en" i="1">
                <a:solidFill>
                  <a:schemeClr val="dk1"/>
                </a:solidFill>
                <a:latin typeface="Calibri"/>
                <a:ea typeface="Calibri"/>
                <a:cs typeface="Calibri"/>
                <a:sym typeface="Calibri"/>
              </a:rPr>
              <a:t>has </a:t>
            </a:r>
            <a:r>
              <a:rPr lang="en">
                <a:solidFill>
                  <a:schemeClr val="dk1"/>
                </a:solidFill>
                <a:latin typeface="Calibri"/>
                <a:ea typeface="Calibri"/>
                <a:cs typeface="Calibri"/>
                <a:sym typeface="Calibri"/>
              </a:rPr>
              <a:t>considered such factors).</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5719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28405fd4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628405fd4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Calibri"/>
                <a:ea typeface="Calibri"/>
                <a:cs typeface="Calibri"/>
                <a:sym typeface="Calibri"/>
              </a:rPr>
              <a:t>Regardless, reaching and grasping are associated with distinct patterns of population-level activity, calling into question whether smooth, autonomous dynamics are a universal property of M1 activity.</a:t>
            </a:r>
            <a:endParaRPr/>
          </a:p>
        </p:txBody>
      </p:sp>
    </p:spTree>
    <p:extLst>
      <p:ext uri="{BB962C8B-B14F-4D97-AF65-F5344CB8AC3E}">
        <p14:creationId xmlns:p14="http://schemas.microsoft.com/office/powerpoint/2010/main" val="2130122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268b32005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268b3200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And with that, I’d like to thank:</a:t>
            </a:r>
            <a:endParaRPr>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 people who did all the analysis: Aneesha Suresh &amp; Liza Okorokova</a:t>
            </a:r>
            <a:endParaRPr>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 people who helped guide the work: Matt Kaufman, Nicho Hatsopoulos, and my advisor Sliman Bensmaia</a:t>
            </a:r>
            <a:endParaRPr>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 people who helped collect the data: Gregg Tabot, Alex Rajan, and Alex Lee</a:t>
            </a:r>
            <a:endParaRPr>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And: Funding from the NIH, institutional support from the Grossman institute, and animal care support from the Animal Resources Center.</a:t>
            </a: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628542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5e467d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5e467d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Rouse &amp; Schieber 2018 and Pandarinath et al. 2015 parrying for the questions: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Rouse &amp; Schieber: well that had a reach component, so there’s your answer.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Pandarinath: that was sort of a “reach-like” movement. We’re still trying to determine whether this is strictly an arm-vs-hand (effector) or reach(-like)-vs-grasp (function) thing. Your results certainly imply the latter, though.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BEST rehearse your answers to these!</a:t>
            </a:r>
            <a:endParaRPr/>
          </a:p>
        </p:txBody>
      </p:sp>
    </p:spTree>
    <p:extLst>
      <p:ext uri="{BB962C8B-B14F-4D97-AF65-F5344CB8AC3E}">
        <p14:creationId xmlns:p14="http://schemas.microsoft.com/office/powerpoint/2010/main" val="523644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50faa700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50faa700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fruitful way to tackle this question involves dimensionality reduction - methods such as PCA that compress multi-neuronal (high-dimensional) population information using just a few summary dimensions - and applying dynamical systems analyses to these low-dimensional summaries of population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To briefly cover dynamical systems:</a:t>
            </a:r>
            <a:endParaRPr/>
          </a:p>
          <a:p>
            <a:pPr marL="0" lvl="0" indent="0" algn="l" rtl="0">
              <a:spcBef>
                <a:spcPts val="0"/>
              </a:spcBef>
              <a:spcAft>
                <a:spcPts val="0"/>
              </a:spcAft>
              <a:buNone/>
            </a:pPr>
            <a:endParaRPr/>
          </a:p>
          <a:p>
            <a:pPr marL="0" lvl="0" indent="0" algn="l" rtl="0">
              <a:spcBef>
                <a:spcPts val="0"/>
              </a:spcBef>
              <a:spcAft>
                <a:spcPts val="0"/>
              </a:spcAft>
              <a:buNone/>
            </a:pPr>
            <a:r>
              <a:rPr lang="en"/>
              <a:t>In a dynamical system, the state at the current time predicts what the state will be in the future. For our purposes, a “state” corresponds with the pattern of firing rates spanning an entire neural population.</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many flavors of dynamical system, each exhibiting different properties. The properties we are concerned with are:</a:t>
            </a:r>
            <a:endParaRPr/>
          </a:p>
          <a:p>
            <a:pPr marL="0" lvl="0" indent="0" algn="l" rtl="0">
              <a:spcBef>
                <a:spcPts val="0"/>
              </a:spcBef>
              <a:spcAft>
                <a:spcPts val="0"/>
              </a:spcAft>
              <a:buNone/>
            </a:pPr>
            <a:endParaRPr/>
          </a:p>
          <a:p>
            <a:pPr marL="0" lvl="0" indent="0" algn="l" rtl="0">
              <a:spcBef>
                <a:spcPts val="0"/>
              </a:spcBef>
              <a:spcAft>
                <a:spcPts val="0"/>
              </a:spcAft>
              <a:buNone/>
            </a:pPr>
            <a:r>
              <a:rPr lang="en"/>
              <a:t>Autonomy: In an </a:t>
            </a:r>
            <a:r>
              <a:rPr lang="en" i="1"/>
              <a:t>autonomous </a:t>
            </a:r>
            <a:r>
              <a:rPr lang="en"/>
              <a:t>dynamical system, </a:t>
            </a:r>
            <a:r>
              <a:rPr lang="en" i="1"/>
              <a:t>only </a:t>
            </a:r>
            <a:r>
              <a:rPr lang="en"/>
              <a:t>the current state predicts what the state will be in the future - there are no other drivers of future state.</a:t>
            </a:r>
            <a:endParaRPr/>
          </a:p>
          <a:p>
            <a:pPr marL="0" lvl="0" indent="0" algn="l" rtl="0">
              <a:spcBef>
                <a:spcPts val="0"/>
              </a:spcBef>
              <a:spcAft>
                <a:spcPts val="0"/>
              </a:spcAft>
              <a:buNone/>
            </a:pPr>
            <a:r>
              <a:rPr lang="en"/>
              <a:t>Smoothness: In a </a:t>
            </a:r>
            <a:r>
              <a:rPr lang="en" i="1"/>
              <a:t>smooth</a:t>
            </a:r>
            <a:r>
              <a:rPr lang="en"/>
              <a:t> dynamical system, </a:t>
            </a:r>
            <a:r>
              <a:rPr lang="en" i="1"/>
              <a:t>similar </a:t>
            </a:r>
            <a:r>
              <a:rPr lang="en"/>
              <a:t>states are associated with </a:t>
            </a:r>
            <a:r>
              <a:rPr lang="en" i="1"/>
              <a:t>similar </a:t>
            </a:r>
            <a:r>
              <a:rPr lang="en"/>
              <a:t>future states.</a:t>
            </a:r>
            <a:endParaRPr/>
          </a:p>
          <a:p>
            <a:pPr marL="0" lvl="0" indent="0" algn="l" rtl="0">
              <a:spcBef>
                <a:spcPts val="0"/>
              </a:spcBef>
              <a:spcAft>
                <a:spcPts val="0"/>
              </a:spcAft>
              <a:buNone/>
            </a:pPr>
            <a:r>
              <a:rPr lang="en"/>
              <a:t>Linearity: In a linear dynamical system, states are restricted to some combination of “expanding” and “contracting” - wherein firing rates trend indefinitely downward or upward - and “rotating” - where neurons exhibit transient increases and decreases in firing rate but ultimately return to the same state.</a:t>
            </a:r>
            <a:endParaRPr/>
          </a:p>
          <a:p>
            <a:pPr marL="0" lvl="0" indent="0" algn="l" rtl="0">
              <a:spcBef>
                <a:spcPts val="0"/>
              </a:spcBef>
              <a:spcAft>
                <a:spcPts val="0"/>
              </a:spcAft>
              <a:buNone/>
            </a:pPr>
            <a:r>
              <a:rPr lang="en"/>
              <a:t>Rotationality: In a rotational dynamical system, states are restricted to just “rotating”.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506869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50faa70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50faa70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consider data recorded during a center-out reaching task, and show here a set of single-neuron firing rate traces pooled from both of these tasks.</a:t>
            </a:r>
            <a:endParaRPr/>
          </a:p>
          <a:p>
            <a:pPr marL="0" lvl="0" indent="0" algn="l" rtl="0">
              <a:spcBef>
                <a:spcPts val="0"/>
              </a:spcBef>
              <a:spcAft>
                <a:spcPts val="0"/>
              </a:spcAft>
              <a:buNone/>
            </a:pPr>
            <a:endParaRPr/>
          </a:p>
          <a:p>
            <a:pPr marL="0" lvl="0" indent="0" algn="l" rtl="0">
              <a:spcBef>
                <a:spcPts val="0"/>
              </a:spcBef>
              <a:spcAft>
                <a:spcPts val="0"/>
              </a:spcAft>
              <a:buNone/>
            </a:pPr>
            <a:r>
              <a:rPr lang="en"/>
              <a:t>Indeed, to the naked eye, it’s difficult to differentiate one set of neurons from the other, offering no indication that anything substantially different should be happening in the population structure of M1 during these two tasks.</a:t>
            </a:r>
            <a:endParaRPr/>
          </a:p>
          <a:p>
            <a:pPr marL="0" lvl="0" indent="0" algn="l" rtl="0">
              <a:spcBef>
                <a:spcPts val="0"/>
              </a:spcBef>
              <a:spcAft>
                <a:spcPts val="0"/>
              </a:spcAft>
              <a:buNone/>
            </a:pPr>
            <a:endParaRPr/>
          </a:p>
          <a:p>
            <a:pPr marL="0" lvl="0" indent="0" algn="l" rtl="0">
              <a:spcBef>
                <a:spcPts val="0"/>
              </a:spcBef>
              <a:spcAft>
                <a:spcPts val="0"/>
              </a:spcAft>
              <a:buNone/>
            </a:pPr>
            <a:r>
              <a:rPr lang="en"/>
              <a:t>So, we turn to population-level analyses to seek dynamical structure, starting with jPCA.</a:t>
            </a:r>
            <a:endParaRPr/>
          </a:p>
        </p:txBody>
      </p:sp>
    </p:spTree>
    <p:extLst>
      <p:ext uri="{BB962C8B-B14F-4D97-AF65-F5344CB8AC3E}">
        <p14:creationId xmlns:p14="http://schemas.microsoft.com/office/powerpoint/2010/main" val="4247984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50faa700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650faa700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consider data recorded during a center-out reaching task, and show here a set of single-neuron firing rate traces pooled from both of these tasks.</a:t>
            </a:r>
            <a:endParaRPr/>
          </a:p>
          <a:p>
            <a:pPr marL="0" lvl="0" indent="0" algn="l" rtl="0">
              <a:spcBef>
                <a:spcPts val="0"/>
              </a:spcBef>
              <a:spcAft>
                <a:spcPts val="0"/>
              </a:spcAft>
              <a:buNone/>
            </a:pPr>
            <a:endParaRPr/>
          </a:p>
          <a:p>
            <a:pPr marL="0" lvl="0" indent="0" algn="l" rtl="0">
              <a:spcBef>
                <a:spcPts val="0"/>
              </a:spcBef>
              <a:spcAft>
                <a:spcPts val="0"/>
              </a:spcAft>
              <a:buNone/>
            </a:pPr>
            <a:r>
              <a:rPr lang="en"/>
              <a:t>Indeed, to the naked eye, it’s difficult to differentiate one set of neurons from the other, offering no indication that anything substantially different should be happening in the population structure of M1 during these two tasks.</a:t>
            </a:r>
            <a:endParaRPr/>
          </a:p>
          <a:p>
            <a:pPr marL="0" lvl="0" indent="0" algn="l" rtl="0">
              <a:spcBef>
                <a:spcPts val="0"/>
              </a:spcBef>
              <a:spcAft>
                <a:spcPts val="0"/>
              </a:spcAft>
              <a:buNone/>
            </a:pPr>
            <a:endParaRPr/>
          </a:p>
          <a:p>
            <a:pPr marL="0" lvl="0" indent="0" algn="l" rtl="0">
              <a:spcBef>
                <a:spcPts val="0"/>
              </a:spcBef>
              <a:spcAft>
                <a:spcPts val="0"/>
              </a:spcAft>
              <a:buNone/>
            </a:pPr>
            <a:r>
              <a:rPr lang="en"/>
              <a:t>So, we turn to population-level analyses to seek dynamical structure, starting with jPCA.</a:t>
            </a:r>
            <a:endParaRPr/>
          </a:p>
        </p:txBody>
      </p:sp>
    </p:spTree>
    <p:extLst>
      <p:ext uri="{BB962C8B-B14F-4D97-AF65-F5344CB8AC3E}">
        <p14:creationId xmlns:p14="http://schemas.microsoft.com/office/powerpoint/2010/main" val="17564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50faa70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50faa70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*Tighten this. To address this question, we instead represent how population activity evolves over time as trajectories in space. In the case of a two-neuron population, this involves showing the firing rate of one neuron against the firing rate of the other. We can do a similar thing for larger populations of neurons and visualize them by projecting onto a lower-dimensional space.</a:t>
            </a:r>
            <a:endParaRPr/>
          </a:p>
        </p:txBody>
      </p:sp>
    </p:spTree>
    <p:extLst>
      <p:ext uri="{BB962C8B-B14F-4D97-AF65-F5344CB8AC3E}">
        <p14:creationId xmlns:p14="http://schemas.microsoft.com/office/powerpoint/2010/main" val="1182155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268b3200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268b3200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is a nightmare. You’re trying to be too didactic! Don’t do it! </a:t>
            </a:r>
            <a:r>
              <a:rPr lang="en" b="1"/>
              <a:t>Skipped</a:t>
            </a:r>
            <a:r>
              <a:rPr lang="en"/>
              <a:t>.</a:t>
            </a:r>
            <a:endParaRPr/>
          </a:p>
        </p:txBody>
      </p:sp>
    </p:spTree>
    <p:extLst>
      <p:ext uri="{BB962C8B-B14F-4D97-AF65-F5344CB8AC3E}">
        <p14:creationId xmlns:p14="http://schemas.microsoft.com/office/powerpoint/2010/main" val="1501193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268b3200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268b3200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the single-neuron level</a:t>
            </a:r>
            <a:endParaRPr/>
          </a:p>
          <a:p>
            <a:pPr marL="0" lvl="0" indent="0" algn="l" rtl="0">
              <a:spcBef>
                <a:spcPts val="0"/>
              </a:spcBef>
              <a:spcAft>
                <a:spcPts val="0"/>
              </a:spcAft>
              <a:buNone/>
            </a:pPr>
            <a:r>
              <a:rPr lang="en"/>
              <a:t>This visual abstract is… kinda goofy</a:t>
            </a:r>
            <a:endParaRPr/>
          </a:p>
          <a:p>
            <a:pPr marL="0" lvl="0" indent="0" algn="l" rtl="0">
              <a:spcBef>
                <a:spcPts val="0"/>
              </a:spcBef>
              <a:spcAft>
                <a:spcPts val="0"/>
              </a:spcAft>
              <a:buNone/>
            </a:pPr>
            <a:r>
              <a:rPr lang="en"/>
              <a:t>I don’t like having to do it but mannn it’s the most concise way to explain these results (the heatmaps are the most striking but then I have to get into what the axes even mean, what models we used to fit things, yadda yadda yadda… just showing these traces is more likely to be intuitive)</a:t>
            </a:r>
            <a:endParaRPr/>
          </a:p>
          <a:p>
            <a:pPr marL="0" lvl="0" indent="0" algn="l" rtl="0">
              <a:spcBef>
                <a:spcPts val="0"/>
              </a:spcBef>
              <a:spcAft>
                <a:spcPts val="0"/>
              </a:spcAft>
              <a:buNone/>
            </a:pPr>
            <a:endParaRPr/>
          </a:p>
          <a:p>
            <a:pPr marL="0" lvl="0" indent="0" algn="l" rtl="0">
              <a:spcBef>
                <a:spcPts val="0"/>
              </a:spcBef>
              <a:spcAft>
                <a:spcPts val="0"/>
              </a:spcAft>
              <a:buNone/>
            </a:pPr>
            <a:r>
              <a:rPr lang="en"/>
              <a:t>Ugh the self shout-out is good for self-interest purposes, but it doesn’t add enough to the flow of THIS talk. </a:t>
            </a:r>
            <a:r>
              <a:rPr lang="en" b="1"/>
              <a:t>Skipped</a:t>
            </a:r>
            <a:r>
              <a:rPr lang="en"/>
              <a:t>.</a:t>
            </a:r>
            <a:endParaRPr/>
          </a:p>
        </p:txBody>
      </p:sp>
    </p:spTree>
    <p:extLst>
      <p:ext uri="{BB962C8B-B14F-4D97-AF65-F5344CB8AC3E}">
        <p14:creationId xmlns:p14="http://schemas.microsoft.com/office/powerpoint/2010/main" val="3919169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62a4b9436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62a4b9436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Supplemental methods. </a:t>
            </a:r>
            <a:r>
              <a:rPr lang="en" b="1"/>
              <a:t>Skipped</a:t>
            </a:r>
            <a:endParaRPr b="1"/>
          </a:p>
        </p:txBody>
      </p:sp>
    </p:spTree>
    <p:extLst>
      <p:ext uri="{BB962C8B-B14F-4D97-AF65-F5344CB8AC3E}">
        <p14:creationId xmlns:p14="http://schemas.microsoft.com/office/powerpoint/2010/main" val="3165712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2a4b9436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2a4b9436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S1 of the paper. </a:t>
            </a:r>
            <a:r>
              <a:rPr lang="en" b="1"/>
              <a:t>Skipped</a:t>
            </a:r>
            <a:endParaRPr b="1"/>
          </a:p>
        </p:txBody>
      </p:sp>
    </p:spTree>
    <p:extLst>
      <p:ext uri="{BB962C8B-B14F-4D97-AF65-F5344CB8AC3E}">
        <p14:creationId xmlns:p14="http://schemas.microsoft.com/office/powerpoint/2010/main" val="35585069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2a4b9436b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2a4b9436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S2 of the paper. </a:t>
            </a:r>
            <a:r>
              <a:rPr lang="en" b="1"/>
              <a:t>Skipped</a:t>
            </a:r>
            <a:endParaRPr b="1"/>
          </a:p>
        </p:txBody>
      </p:sp>
    </p:spTree>
    <p:extLst>
      <p:ext uri="{BB962C8B-B14F-4D97-AF65-F5344CB8AC3E}">
        <p14:creationId xmlns:p14="http://schemas.microsoft.com/office/powerpoint/2010/main" val="907030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268b3200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268b3200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LFADS assumes dynamical structure governs population firing rates</a:t>
            </a:r>
            <a:endParaRPr/>
          </a:p>
          <a:p>
            <a:pPr marL="0" lvl="0" indent="0" algn="l" rtl="0">
              <a:spcBef>
                <a:spcPts val="0"/>
              </a:spcBef>
              <a:spcAft>
                <a:spcPts val="0"/>
              </a:spcAft>
              <a:buNone/>
            </a:pPr>
            <a:r>
              <a:rPr lang="en"/>
              <a:t>And not just linear dynamics: ANY dynamics</a:t>
            </a:r>
            <a:endParaRPr/>
          </a:p>
          <a:p>
            <a:pPr marL="0" lvl="0" indent="0" algn="l" rtl="0">
              <a:spcBef>
                <a:spcPts val="0"/>
              </a:spcBef>
              <a:spcAft>
                <a:spcPts val="0"/>
              </a:spcAft>
              <a:buNone/>
            </a:pPr>
            <a:endParaRPr/>
          </a:p>
          <a:p>
            <a:pPr marL="0" lvl="0" indent="0" algn="l" rtl="0">
              <a:spcBef>
                <a:spcPts val="0"/>
              </a:spcBef>
              <a:spcAft>
                <a:spcPts val="0"/>
              </a:spcAft>
              <a:buNone/>
            </a:pPr>
            <a:r>
              <a:rPr lang="en"/>
              <a:t>UGH that top figure is just confusing. </a:t>
            </a:r>
            <a:r>
              <a:rPr lang="en" b="1"/>
              <a:t>Skipped</a:t>
            </a:r>
            <a:r>
              <a:rPr lang="en"/>
              <a:t>.</a:t>
            </a:r>
            <a:endParaRPr/>
          </a:p>
        </p:txBody>
      </p:sp>
    </p:spTree>
    <p:extLst>
      <p:ext uri="{BB962C8B-B14F-4D97-AF65-F5344CB8AC3E}">
        <p14:creationId xmlns:p14="http://schemas.microsoft.com/office/powerpoint/2010/main" val="83322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62a4b9436b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62a4b9436b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figure needs to be higher-res</a:t>
            </a:r>
            <a:endParaRPr/>
          </a:p>
          <a:p>
            <a:pPr marL="0" lvl="0" indent="0" algn="l" rtl="0">
              <a:spcBef>
                <a:spcPts val="0"/>
              </a:spcBef>
              <a:spcAft>
                <a:spcPts val="0"/>
              </a:spcAft>
              <a:buNone/>
            </a:pPr>
            <a:endParaRPr/>
          </a:p>
          <a:p>
            <a:pPr marL="0" lvl="0" indent="0" algn="l" rtl="0">
              <a:spcBef>
                <a:spcPts val="0"/>
              </a:spcBef>
              <a:spcAft>
                <a:spcPts val="0"/>
              </a:spcAft>
              <a:buNone/>
            </a:pPr>
            <a:r>
              <a:rPr lang="en"/>
              <a:t>Figure S3. </a:t>
            </a:r>
            <a:r>
              <a:rPr lang="en" b="1"/>
              <a:t>Skipped</a:t>
            </a:r>
            <a:endParaRPr b="1"/>
          </a:p>
        </p:txBody>
      </p:sp>
    </p:spTree>
    <p:extLst>
      <p:ext uri="{BB962C8B-B14F-4D97-AF65-F5344CB8AC3E}">
        <p14:creationId xmlns:p14="http://schemas.microsoft.com/office/powerpoint/2010/main" val="2784196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268b320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6268b320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a nice, generic diagnostic developed by other folks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792363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78c428a65_4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78c428a65_4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One last measure that we used to ascertain dynamical structure was one based on the concept of “tangling”. Thus far, we’ve been using methods that attempt to infer the form of the dynamics governing M1. But here, we use a metric based on “tangling” that measures the degree to which trajectories follow a consistent “flow field”: in other words, the trajectories of a dynamical system should not “cross over” themselves, but rather follow consistent “tracks”.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051659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50faa700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50faa700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04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50faa70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50faa70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The resulting representation of the time-varying population activity is then amenable to dynamical systems analyses.</a:t>
            </a:r>
            <a:endParaRPr sz="1200">
              <a:solidFill>
                <a:schemeClr val="dk1"/>
              </a:solidFill>
            </a:endParaRPr>
          </a:p>
          <a:p>
            <a:pPr marL="0" lvl="0" indent="0" algn="just" rtl="0">
              <a:lnSpc>
                <a:spcPct val="115000"/>
              </a:lnSpc>
              <a:spcBef>
                <a:spcPts val="1200"/>
              </a:spcBef>
              <a:spcAft>
                <a:spcPts val="0"/>
              </a:spcAft>
              <a:buNone/>
            </a:pPr>
            <a:r>
              <a:rPr lang="en">
                <a:solidFill>
                  <a:schemeClr val="dk1"/>
                </a:solidFill>
              </a:rPr>
              <a:t>To briefly cover dynamical systems:</a:t>
            </a:r>
            <a:r>
              <a:rPr lang="en" sz="1200">
                <a:solidFill>
                  <a:schemeClr val="dk1"/>
                </a:solidFill>
              </a:rPr>
              <a:t> </a:t>
            </a:r>
            <a:endParaRPr/>
          </a:p>
        </p:txBody>
      </p:sp>
    </p:spTree>
    <p:extLst>
      <p:ext uri="{BB962C8B-B14F-4D97-AF65-F5344CB8AC3E}">
        <p14:creationId xmlns:p14="http://schemas.microsoft.com/office/powerpoint/2010/main" val="1571889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478c428a65_4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478c428a65_4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Previous research has established that, during reaching and cycling movements, SCx is indeed more tangled than is M1.</a:t>
            </a:r>
            <a:endParaRPr/>
          </a:p>
        </p:txBody>
      </p:sp>
    </p:spTree>
    <p:extLst>
      <p:ext uri="{BB962C8B-B14F-4D97-AF65-F5344CB8AC3E}">
        <p14:creationId xmlns:p14="http://schemas.microsoft.com/office/powerpoint/2010/main" val="2118525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2a4b9436b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62a4b9436b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fig needs to be higher-res</a:t>
            </a:r>
            <a:endParaRPr/>
          </a:p>
          <a:p>
            <a:pPr marL="0" lvl="0" indent="0" algn="l" rtl="0">
              <a:spcBef>
                <a:spcPts val="0"/>
              </a:spcBef>
              <a:spcAft>
                <a:spcPts val="0"/>
              </a:spcAft>
              <a:buNone/>
            </a:pPr>
            <a:r>
              <a:rPr lang="en"/>
              <a:t>And probably needs to be clarified with picture (as opposed to letter) labels</a:t>
            </a:r>
            <a:endParaRPr/>
          </a:p>
          <a:p>
            <a:pPr marL="0" lvl="0" indent="0" algn="l" rtl="0">
              <a:spcBef>
                <a:spcPts val="0"/>
              </a:spcBef>
              <a:spcAft>
                <a:spcPts val="0"/>
              </a:spcAft>
              <a:buNone/>
            </a:pPr>
            <a:endParaRPr/>
          </a:p>
          <a:p>
            <a:pPr marL="0" lvl="0" indent="0" algn="l" rtl="0">
              <a:spcBef>
                <a:spcPts val="0"/>
              </a:spcBef>
              <a:spcAft>
                <a:spcPts val="0"/>
              </a:spcAft>
              <a:buNone/>
            </a:pPr>
            <a:r>
              <a:rPr lang="en"/>
              <a:t>This figure needs to be edited to be interpretable, and even then we </a:t>
            </a:r>
            <a:r>
              <a:rPr lang="en" i="1"/>
              <a:t>already </a:t>
            </a:r>
            <a:r>
              <a:rPr lang="en"/>
              <a:t>quantified this shit with the unity-line plots. </a:t>
            </a:r>
            <a:r>
              <a:rPr lang="en" b="1"/>
              <a:t>Skipped</a:t>
            </a:r>
            <a:r>
              <a:rPr lang="en"/>
              <a:t>.</a:t>
            </a:r>
            <a:endParaRPr/>
          </a:p>
        </p:txBody>
      </p:sp>
    </p:spTree>
    <p:extLst>
      <p:ext uri="{BB962C8B-B14F-4D97-AF65-F5344CB8AC3E}">
        <p14:creationId xmlns:p14="http://schemas.microsoft.com/office/powerpoint/2010/main" val="3380401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2a4b9436b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2a4b9436b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also needs to be higher-res</a:t>
            </a:r>
            <a:endParaRPr/>
          </a:p>
          <a:p>
            <a:pPr marL="0" lvl="0" indent="0" algn="l" rtl="0">
              <a:spcBef>
                <a:spcPts val="0"/>
              </a:spcBef>
              <a:spcAft>
                <a:spcPts val="0"/>
              </a:spcAft>
              <a:buNone/>
            </a:pPr>
            <a:endParaRPr/>
          </a:p>
          <a:p>
            <a:pPr marL="0" lvl="0" indent="0" algn="l" rtl="0">
              <a:spcBef>
                <a:spcPts val="0"/>
              </a:spcBef>
              <a:spcAft>
                <a:spcPts val="0"/>
              </a:spcAft>
              <a:buNone/>
            </a:pPr>
            <a:r>
              <a:rPr lang="en"/>
              <a:t>Figure S4. </a:t>
            </a:r>
            <a:r>
              <a:rPr lang="en" b="1"/>
              <a:t>Skipped</a:t>
            </a:r>
            <a:r>
              <a:rPr lang="en"/>
              <a:t>.</a:t>
            </a:r>
            <a:endParaRPr/>
          </a:p>
        </p:txBody>
      </p:sp>
    </p:spTree>
    <p:extLst>
      <p:ext uri="{BB962C8B-B14F-4D97-AF65-F5344CB8AC3E}">
        <p14:creationId xmlns:p14="http://schemas.microsoft.com/office/powerpoint/2010/main" val="1581314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478c428a65_4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478c428a65_4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could be going on to give rise to this? One hypothesis is that, during grasp, sources of input are more active or M1 is more susceptible to them than during reach. One such source of input, the one we typically study in the lab and the one from which we actually have recordings, is Somatosensory Cortex. </a:t>
            </a:r>
            <a:endParaRPr/>
          </a:p>
        </p:txBody>
      </p:sp>
    </p:spTree>
    <p:extLst>
      <p:ext uri="{BB962C8B-B14F-4D97-AF65-F5344CB8AC3E}">
        <p14:creationId xmlns:p14="http://schemas.microsoft.com/office/powerpoint/2010/main" val="771444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478c428a65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478c428a65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could be going on to give rise to this? One hypothesis is that, during grasp, sources of input are more active or M1 is more susceptible to them than during reach. One such source of input, the one we typically study in the lab and the one from which we actually have recordings, is Somatosensory Cortex. </a:t>
            </a:r>
            <a:endParaRPr/>
          </a:p>
        </p:txBody>
      </p:sp>
    </p:spTree>
    <p:extLst>
      <p:ext uri="{BB962C8B-B14F-4D97-AF65-F5344CB8AC3E}">
        <p14:creationId xmlns:p14="http://schemas.microsoft.com/office/powerpoint/2010/main" val="23057224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28405fd4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28405fd4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isn’t super outlandish - our models of the neurons themselves aren’t super smooth dynamical systems</a:t>
            </a:r>
            <a:endParaRPr/>
          </a:p>
          <a:p>
            <a:pPr marL="0" lvl="0" indent="0" algn="l" rtl="0">
              <a:spcBef>
                <a:spcPts val="0"/>
              </a:spcBef>
              <a:spcAft>
                <a:spcPts val="0"/>
              </a:spcAft>
              <a:buNone/>
            </a:pPr>
            <a:endParaRPr/>
          </a:p>
          <a:p>
            <a:pPr marL="0" lvl="0" indent="0" algn="l" rtl="0">
              <a:spcBef>
                <a:spcPts val="0"/>
              </a:spcBef>
              <a:spcAft>
                <a:spcPts val="0"/>
              </a:spcAft>
              <a:buNone/>
            </a:pPr>
            <a:r>
              <a:rPr lang="en"/>
              <a:t>This </a:t>
            </a:r>
            <a:r>
              <a:rPr lang="en" i="1"/>
              <a:t>does</a:t>
            </a:r>
            <a:r>
              <a:rPr lang="en"/>
              <a:t> come with advantages - more flexibility - albeit at the cost of noise-robustness</a:t>
            </a:r>
            <a:endParaRPr b="1"/>
          </a:p>
        </p:txBody>
      </p:sp>
    </p:spTree>
    <p:extLst>
      <p:ext uri="{BB962C8B-B14F-4D97-AF65-F5344CB8AC3E}">
        <p14:creationId xmlns:p14="http://schemas.microsoft.com/office/powerpoint/2010/main" val="3268354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50faa7009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50faa700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dk1"/>
                </a:solidFill>
              </a:rPr>
              <a:t>In a dynamical system, broadly speaking, the state at the current time</a:t>
            </a:r>
            <a:endParaRPr/>
          </a:p>
        </p:txBody>
      </p:sp>
    </p:spTree>
    <p:extLst>
      <p:ext uri="{BB962C8B-B14F-4D97-AF65-F5344CB8AC3E}">
        <p14:creationId xmlns:p14="http://schemas.microsoft.com/office/powerpoint/2010/main" val="3949964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50faa7009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50faa700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rPr>
              <a:t>predicts what the state will be in the future. For our purposes, a “state” refers to a pattern of firing rates spanning an entire neural population.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08553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50faa7009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50faa7009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t>There are many flavors of dynamical system, each exhibiting different properties. The properties we are concerned with are:</a:t>
            </a:r>
            <a:endParaRPr/>
          </a:p>
        </p:txBody>
      </p:sp>
    </p:spTree>
    <p:extLst>
      <p:ext uri="{BB962C8B-B14F-4D97-AF65-F5344CB8AC3E}">
        <p14:creationId xmlns:p14="http://schemas.microsoft.com/office/powerpoint/2010/main" val="2002575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50faa70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50faa70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dk1"/>
                </a:solidFill>
              </a:rPr>
              <a:t>Autonomy: In an </a:t>
            </a:r>
            <a:r>
              <a:rPr lang="en" i="1">
                <a:solidFill>
                  <a:schemeClr val="dk1"/>
                </a:solidFill>
              </a:rPr>
              <a:t>autonomous </a:t>
            </a:r>
            <a:r>
              <a:rPr lang="en">
                <a:solidFill>
                  <a:schemeClr val="dk1"/>
                </a:solidFill>
              </a:rPr>
              <a:t>dynamical system, the current state completely predicts the future state.</a:t>
            </a:r>
            <a:endParaRPr/>
          </a:p>
        </p:txBody>
      </p:sp>
    </p:spTree>
    <p:extLst>
      <p:ext uri="{BB962C8B-B14F-4D97-AF65-F5344CB8AC3E}">
        <p14:creationId xmlns:p14="http://schemas.microsoft.com/office/powerpoint/2010/main" val="3196087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gif"/><Relationship Id="rId5" Type="http://schemas.openxmlformats.org/officeDocument/2006/relationships/image" Target="../media/image16.gif"/><Relationship Id="rId6" Type="http://schemas.openxmlformats.org/officeDocument/2006/relationships/image" Target="../media/image17.gif"/><Relationship Id="rId7" Type="http://schemas.openxmlformats.org/officeDocument/2006/relationships/image" Target="../media/image18.gif"/><Relationship Id="rId8" Type="http://schemas.openxmlformats.org/officeDocument/2006/relationships/image" Target="../media/image19.gif"/><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8.xml"/><Relationship Id="rId5" Type="http://schemas.openxmlformats.org/officeDocument/2006/relationships/image" Target="../media/image20.png"/><Relationship Id="rId6" Type="http://schemas.openxmlformats.org/officeDocument/2006/relationships/image" Target="../media/image21.png"/><Relationship Id="rId1" Type="http://schemas.microsoft.com/office/2007/relationships/media" Target="../media/media2.mp4"/><Relationship Id="rId2" Type="http://schemas.openxmlformats.org/officeDocument/2006/relationships/video" Target="../media/media2.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xml"/><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3.xml"/><Relationship Id="rId5" Type="http://schemas.openxmlformats.org/officeDocument/2006/relationships/image" Target="../media/image32.png"/><Relationship Id="rId1" Type="http://schemas.openxmlformats.org/officeDocument/2006/relationships/video" Target="NULL" TargetMode="External"/><Relationship Id="rId2" Type="http://schemas.microsoft.com/office/2007/relationships/media" Target="../media/media3.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hyperlink" Target="http://drive.google.com/file/d/1iYeJtCYaYHTtilijXia1FZIujVfun8Pt/view" TargetMode="External"/><Relationship Id="rId4" Type="http://schemas.openxmlformats.org/officeDocument/2006/relationships/image" Target="../media/image46.jpg"/><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hyperlink" Target="http://drive.google.com/file/d/1IXmgYE7eYLPY-GqtS4k61lfH2CdmN3B6/view" TargetMode="External"/><Relationship Id="rId4" Type="http://schemas.openxmlformats.org/officeDocument/2006/relationships/image" Target="../media/image47.jpg"/><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Primary motor cortex does not exhibit orderly dynamics during grasp</a:t>
            </a:r>
            <a:endParaRPr sz="3600" dirty="0"/>
          </a:p>
        </p:txBody>
      </p:sp>
      <p:sp>
        <p:nvSpPr>
          <p:cNvPr id="55" name="Google Shape;55;p13"/>
          <p:cNvSpPr txBox="1">
            <a:spLocks noGrp="1"/>
          </p:cNvSpPr>
          <p:nvPr>
            <p:ph type="subTitle" idx="1"/>
          </p:nvPr>
        </p:nvSpPr>
        <p:spPr>
          <a:xfrm>
            <a:off x="311700" y="2834125"/>
            <a:ext cx="8520600" cy="143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James M. Goodman</a:t>
            </a:r>
            <a:endParaRPr sz="1400"/>
          </a:p>
          <a:p>
            <a:pPr marL="0" lvl="0" indent="0" algn="ctr" rtl="0">
              <a:spcBef>
                <a:spcPts val="0"/>
              </a:spcBef>
              <a:spcAft>
                <a:spcPts val="0"/>
              </a:spcAft>
              <a:buNone/>
            </a:pPr>
            <a:r>
              <a:rPr lang="en" sz="1400"/>
              <a:t>Aneesha K. Suresh</a:t>
            </a:r>
            <a:endParaRPr sz="1400"/>
          </a:p>
          <a:p>
            <a:pPr marL="0" lvl="0" indent="0" algn="ctr" rtl="0">
              <a:spcBef>
                <a:spcPts val="0"/>
              </a:spcBef>
              <a:spcAft>
                <a:spcPts val="0"/>
              </a:spcAft>
              <a:buNone/>
            </a:pPr>
            <a:r>
              <a:rPr lang="en" sz="1400"/>
              <a:t>Elizaveta V. Okorokova</a:t>
            </a:r>
            <a:endParaRPr sz="1400"/>
          </a:p>
          <a:p>
            <a:pPr marL="0" lvl="0" indent="0" algn="ctr" rtl="0">
              <a:spcBef>
                <a:spcPts val="0"/>
              </a:spcBef>
              <a:spcAft>
                <a:spcPts val="0"/>
              </a:spcAft>
              <a:buNone/>
            </a:pPr>
            <a:r>
              <a:rPr lang="en" sz="1400"/>
              <a:t>Matthew T. Kaufman</a:t>
            </a:r>
            <a:endParaRPr sz="1400"/>
          </a:p>
          <a:p>
            <a:pPr marL="0" lvl="0" indent="0" algn="ctr" rtl="0">
              <a:spcBef>
                <a:spcPts val="0"/>
              </a:spcBef>
              <a:spcAft>
                <a:spcPts val="0"/>
              </a:spcAft>
              <a:buNone/>
            </a:pPr>
            <a:r>
              <a:rPr lang="en" sz="1400"/>
              <a:t>Nicholas G. Hatsopoulos</a:t>
            </a:r>
            <a:endParaRPr sz="1400"/>
          </a:p>
          <a:p>
            <a:pPr marL="0" lvl="0" indent="0" algn="ctr" rtl="0">
              <a:spcBef>
                <a:spcPts val="0"/>
              </a:spcBef>
              <a:spcAft>
                <a:spcPts val="0"/>
              </a:spcAft>
              <a:buNone/>
            </a:pPr>
            <a:r>
              <a:rPr lang="en" sz="1400"/>
              <a:t>Sliman J. Bensmaia</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Varieties of dynamical system</a:t>
            </a:r>
            <a:endParaRPr/>
          </a:p>
        </p:txBody>
      </p:sp>
      <p:sp>
        <p:nvSpPr>
          <p:cNvPr id="111" name="Google Shape;111;p22"/>
          <p:cNvSpPr txBox="1">
            <a:spLocks noGrp="1"/>
          </p:cNvSpPr>
          <p:nvPr>
            <p:ph type="body" idx="1"/>
          </p:nvPr>
        </p:nvSpPr>
        <p:spPr>
          <a:xfrm>
            <a:off x="311700" y="1152475"/>
            <a:ext cx="2227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Autonomous</a:t>
            </a:r>
            <a:endParaRPr/>
          </a:p>
          <a:p>
            <a:pPr marL="457200" lvl="0" indent="-342900" algn="l" rtl="0">
              <a:spcBef>
                <a:spcPts val="0"/>
              </a:spcBef>
              <a:spcAft>
                <a:spcPts val="0"/>
              </a:spcAft>
              <a:buSzPts val="1800"/>
              <a:buChar char="●"/>
            </a:pPr>
            <a:r>
              <a:rPr lang="en" b="1"/>
              <a:t>Smooth</a:t>
            </a:r>
            <a:endParaRPr b="1"/>
          </a:p>
          <a:p>
            <a:pPr marL="457200" lvl="0" indent="-342900" algn="l" rtl="0">
              <a:spcBef>
                <a:spcPts val="0"/>
              </a:spcBef>
              <a:spcAft>
                <a:spcPts val="0"/>
              </a:spcAft>
              <a:buSzPts val="1800"/>
              <a:buChar char="●"/>
            </a:pPr>
            <a:r>
              <a:rPr lang="en"/>
              <a:t>Linear</a:t>
            </a:r>
            <a:endParaRPr/>
          </a:p>
          <a:p>
            <a:pPr marL="457200" lvl="0" indent="-342900" algn="l" rtl="0">
              <a:spcBef>
                <a:spcPts val="0"/>
              </a:spcBef>
              <a:spcAft>
                <a:spcPts val="0"/>
              </a:spcAft>
              <a:buSzPts val="1800"/>
              <a:buChar char="●"/>
            </a:pPr>
            <a:r>
              <a:rPr lang="en"/>
              <a:t>Rotational</a:t>
            </a:r>
            <a:endParaRPr/>
          </a:p>
        </p:txBody>
      </p:sp>
      <p:pic>
        <p:nvPicPr>
          <p:cNvPr id="112" name="Google Shape;112;p22"/>
          <p:cNvPicPr preferRelativeResize="0"/>
          <p:nvPr/>
        </p:nvPicPr>
        <p:blipFill>
          <a:blip r:embed="rId3">
            <a:alphaModFix/>
          </a:blip>
          <a:stretch>
            <a:fillRect/>
          </a:stretch>
        </p:blipFill>
        <p:spPr>
          <a:xfrm>
            <a:off x="2661513" y="1093925"/>
            <a:ext cx="3820976" cy="3820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Varieties of dynamical system</a:t>
            </a:r>
            <a:endParaRPr/>
          </a:p>
        </p:txBody>
      </p:sp>
      <p:sp>
        <p:nvSpPr>
          <p:cNvPr id="118" name="Google Shape;118;p23"/>
          <p:cNvSpPr txBox="1">
            <a:spLocks noGrp="1"/>
          </p:cNvSpPr>
          <p:nvPr>
            <p:ph type="body" idx="1"/>
          </p:nvPr>
        </p:nvSpPr>
        <p:spPr>
          <a:xfrm>
            <a:off x="311700" y="1152475"/>
            <a:ext cx="2227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Autonomous</a:t>
            </a:r>
            <a:endParaRPr/>
          </a:p>
          <a:p>
            <a:pPr marL="457200" lvl="0" indent="-342900" algn="l" rtl="0">
              <a:spcBef>
                <a:spcPts val="0"/>
              </a:spcBef>
              <a:spcAft>
                <a:spcPts val="0"/>
              </a:spcAft>
              <a:buSzPts val="1800"/>
              <a:buChar char="●"/>
            </a:pPr>
            <a:r>
              <a:rPr lang="en"/>
              <a:t>Smooth</a:t>
            </a:r>
            <a:endParaRPr/>
          </a:p>
          <a:p>
            <a:pPr marL="457200" lvl="0" indent="-342900" algn="l" rtl="0">
              <a:spcBef>
                <a:spcPts val="0"/>
              </a:spcBef>
              <a:spcAft>
                <a:spcPts val="0"/>
              </a:spcAft>
              <a:buSzPts val="1800"/>
              <a:buChar char="●"/>
            </a:pPr>
            <a:r>
              <a:rPr lang="en" b="1"/>
              <a:t>Linear</a:t>
            </a:r>
            <a:endParaRPr b="1"/>
          </a:p>
          <a:p>
            <a:pPr marL="457200" lvl="0" indent="-342900" algn="l" rtl="0">
              <a:spcBef>
                <a:spcPts val="0"/>
              </a:spcBef>
              <a:spcAft>
                <a:spcPts val="0"/>
              </a:spcAft>
              <a:buSzPts val="1800"/>
              <a:buChar char="●"/>
            </a:pPr>
            <a:r>
              <a:rPr lang="en"/>
              <a:t>Rotational</a:t>
            </a:r>
            <a:endParaRPr/>
          </a:p>
        </p:txBody>
      </p:sp>
      <p:pic>
        <p:nvPicPr>
          <p:cNvPr id="119" name="Google Shape;119;p23"/>
          <p:cNvPicPr preferRelativeResize="0"/>
          <p:nvPr/>
        </p:nvPicPr>
        <p:blipFill>
          <a:blip r:embed="rId3">
            <a:alphaModFix/>
          </a:blip>
          <a:stretch>
            <a:fillRect/>
          </a:stretch>
        </p:blipFill>
        <p:spPr>
          <a:xfrm>
            <a:off x="2661513" y="1093925"/>
            <a:ext cx="3820976" cy="3820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Varieties of dynamical system</a:t>
            </a:r>
            <a:endParaRPr/>
          </a:p>
        </p:txBody>
      </p:sp>
      <p:sp>
        <p:nvSpPr>
          <p:cNvPr id="125" name="Google Shape;125;p24"/>
          <p:cNvSpPr txBox="1">
            <a:spLocks noGrp="1"/>
          </p:cNvSpPr>
          <p:nvPr>
            <p:ph type="body" idx="1"/>
          </p:nvPr>
        </p:nvSpPr>
        <p:spPr>
          <a:xfrm>
            <a:off x="311700" y="1152475"/>
            <a:ext cx="2227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Autonomous</a:t>
            </a:r>
            <a:endParaRPr/>
          </a:p>
          <a:p>
            <a:pPr marL="457200" lvl="0" indent="-342900" algn="l" rtl="0">
              <a:spcBef>
                <a:spcPts val="0"/>
              </a:spcBef>
              <a:spcAft>
                <a:spcPts val="0"/>
              </a:spcAft>
              <a:buSzPts val="1800"/>
              <a:buChar char="●"/>
            </a:pPr>
            <a:r>
              <a:rPr lang="en"/>
              <a:t>Smooth</a:t>
            </a:r>
            <a:endParaRPr/>
          </a:p>
          <a:p>
            <a:pPr marL="457200" lvl="0" indent="-342900" algn="l" rtl="0">
              <a:spcBef>
                <a:spcPts val="0"/>
              </a:spcBef>
              <a:spcAft>
                <a:spcPts val="0"/>
              </a:spcAft>
              <a:buSzPts val="1800"/>
              <a:buChar char="●"/>
            </a:pPr>
            <a:r>
              <a:rPr lang="en" b="1"/>
              <a:t>Linear</a:t>
            </a:r>
            <a:endParaRPr b="1"/>
          </a:p>
          <a:p>
            <a:pPr marL="457200" lvl="0" indent="-342900" algn="l" rtl="0">
              <a:spcBef>
                <a:spcPts val="0"/>
              </a:spcBef>
              <a:spcAft>
                <a:spcPts val="0"/>
              </a:spcAft>
              <a:buSzPts val="1800"/>
              <a:buChar char="●"/>
            </a:pPr>
            <a:r>
              <a:rPr lang="en"/>
              <a:t>Rotational</a:t>
            </a:r>
            <a:endParaRPr/>
          </a:p>
        </p:txBody>
      </p:sp>
      <p:pic>
        <p:nvPicPr>
          <p:cNvPr id="126" name="Google Shape;126;p24"/>
          <p:cNvPicPr preferRelativeResize="0"/>
          <p:nvPr/>
        </p:nvPicPr>
        <p:blipFill>
          <a:blip r:embed="rId3">
            <a:alphaModFix/>
          </a:blip>
          <a:stretch>
            <a:fillRect/>
          </a:stretch>
        </p:blipFill>
        <p:spPr>
          <a:xfrm>
            <a:off x="2661513" y="1093925"/>
            <a:ext cx="3820976"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Varieties of dynamical system</a:t>
            </a:r>
            <a:endParaRPr/>
          </a:p>
        </p:txBody>
      </p:sp>
      <p:sp>
        <p:nvSpPr>
          <p:cNvPr id="132" name="Google Shape;132;p25"/>
          <p:cNvSpPr txBox="1">
            <a:spLocks noGrp="1"/>
          </p:cNvSpPr>
          <p:nvPr>
            <p:ph type="body" idx="1"/>
          </p:nvPr>
        </p:nvSpPr>
        <p:spPr>
          <a:xfrm>
            <a:off x="311700" y="1152475"/>
            <a:ext cx="2227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Autonomous</a:t>
            </a:r>
            <a:endParaRPr/>
          </a:p>
          <a:p>
            <a:pPr marL="457200" lvl="0" indent="-342900" algn="l" rtl="0">
              <a:spcBef>
                <a:spcPts val="0"/>
              </a:spcBef>
              <a:spcAft>
                <a:spcPts val="0"/>
              </a:spcAft>
              <a:buSzPts val="1800"/>
              <a:buChar char="●"/>
            </a:pPr>
            <a:r>
              <a:rPr lang="en"/>
              <a:t>Smooth</a:t>
            </a:r>
            <a:endParaRPr/>
          </a:p>
          <a:p>
            <a:pPr marL="457200" lvl="0" indent="-342900" algn="l" rtl="0">
              <a:spcBef>
                <a:spcPts val="0"/>
              </a:spcBef>
              <a:spcAft>
                <a:spcPts val="0"/>
              </a:spcAft>
              <a:buSzPts val="1800"/>
              <a:buChar char="●"/>
            </a:pPr>
            <a:r>
              <a:rPr lang="en"/>
              <a:t>Linear</a:t>
            </a:r>
            <a:endParaRPr/>
          </a:p>
          <a:p>
            <a:pPr marL="457200" lvl="0" indent="-342900" algn="l" rtl="0">
              <a:spcBef>
                <a:spcPts val="0"/>
              </a:spcBef>
              <a:spcAft>
                <a:spcPts val="0"/>
              </a:spcAft>
              <a:buSzPts val="1800"/>
              <a:buChar char="●"/>
            </a:pPr>
            <a:r>
              <a:rPr lang="en" b="1"/>
              <a:t>Rotational</a:t>
            </a:r>
            <a:endParaRPr b="1"/>
          </a:p>
        </p:txBody>
      </p:sp>
      <p:pic>
        <p:nvPicPr>
          <p:cNvPr id="133" name="Google Shape;133;p25"/>
          <p:cNvPicPr preferRelativeResize="0"/>
          <p:nvPr/>
        </p:nvPicPr>
        <p:blipFill>
          <a:blip r:embed="rId3">
            <a:alphaModFix/>
          </a:blip>
          <a:stretch>
            <a:fillRect/>
          </a:stretch>
        </p:blipFill>
        <p:spPr>
          <a:xfrm>
            <a:off x="2661513" y="1093925"/>
            <a:ext cx="3820976"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Rotational structure in neural populations</a:t>
            </a:r>
            <a:endParaRPr/>
          </a:p>
        </p:txBody>
      </p:sp>
      <p:sp>
        <p:nvSpPr>
          <p:cNvPr id="139" name="Google Shape;139;p26"/>
          <p:cNvSpPr txBox="1"/>
          <p:nvPr/>
        </p:nvSpPr>
        <p:spPr>
          <a:xfrm>
            <a:off x="7105500" y="4570800"/>
            <a:ext cx="1962300" cy="49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Churchland, Cunningham, </a:t>
            </a:r>
            <a:endParaRPr sz="1200"/>
          </a:p>
          <a:p>
            <a:pPr marL="0" lvl="0" indent="0" algn="r" rtl="0">
              <a:spcBef>
                <a:spcPts val="0"/>
              </a:spcBef>
              <a:spcAft>
                <a:spcPts val="0"/>
              </a:spcAft>
              <a:buNone/>
            </a:pPr>
            <a:r>
              <a:rPr lang="en" sz="1200"/>
              <a:t>et al. 2012 </a:t>
            </a:r>
            <a:r>
              <a:rPr lang="en" sz="1200" i="1"/>
              <a:t>Nature</a:t>
            </a:r>
            <a:endParaRPr sz="1200"/>
          </a:p>
        </p:txBody>
      </p:sp>
      <p:pic>
        <p:nvPicPr>
          <p:cNvPr id="140" name="Google Shape;140;p26"/>
          <p:cNvPicPr preferRelativeResize="0"/>
          <p:nvPr/>
        </p:nvPicPr>
        <p:blipFill>
          <a:blip r:embed="rId3">
            <a:alphaModFix/>
          </a:blip>
          <a:stretch>
            <a:fillRect/>
          </a:stretch>
        </p:blipFill>
        <p:spPr>
          <a:xfrm>
            <a:off x="3166798" y="1322525"/>
            <a:ext cx="2810399" cy="3258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Primarily seen during reach</a:t>
            </a:r>
            <a:endParaRPr/>
          </a:p>
        </p:txBody>
      </p:sp>
      <p:pic>
        <p:nvPicPr>
          <p:cNvPr id="146" name="Google Shape;146;p27"/>
          <p:cNvPicPr preferRelativeResize="0"/>
          <p:nvPr/>
        </p:nvPicPr>
        <p:blipFill>
          <a:blip r:embed="rId3">
            <a:alphaModFix/>
          </a:blip>
          <a:stretch>
            <a:fillRect/>
          </a:stretch>
        </p:blipFill>
        <p:spPr>
          <a:xfrm>
            <a:off x="2206887" y="1551125"/>
            <a:ext cx="4730224" cy="3012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Primarily seen during reach</a:t>
            </a:r>
            <a:endParaRPr/>
          </a:p>
        </p:txBody>
      </p:sp>
      <p:pic>
        <p:nvPicPr>
          <p:cNvPr id="152" name="Google Shape;152;p28"/>
          <p:cNvPicPr preferRelativeResize="0"/>
          <p:nvPr/>
        </p:nvPicPr>
        <p:blipFill>
          <a:blip r:embed="rId3">
            <a:alphaModFix/>
          </a:blip>
          <a:stretch>
            <a:fillRect/>
          </a:stretch>
        </p:blipFill>
        <p:spPr>
          <a:xfrm>
            <a:off x="2206887" y="1551125"/>
            <a:ext cx="4730224" cy="3012950"/>
          </a:xfrm>
          <a:prstGeom prst="rect">
            <a:avLst/>
          </a:prstGeom>
          <a:noFill/>
          <a:ln>
            <a:noFill/>
          </a:ln>
        </p:spPr>
      </p:pic>
      <p:sp>
        <p:nvSpPr>
          <p:cNvPr id="153" name="Google Shape;153;p28"/>
          <p:cNvSpPr/>
          <p:nvPr/>
        </p:nvSpPr>
        <p:spPr>
          <a:xfrm>
            <a:off x="5015500" y="1694650"/>
            <a:ext cx="1536300" cy="1539600"/>
          </a:xfrm>
          <a:prstGeom prst="ellipse">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versatile hand</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271676"/>
            <a:ext cx="2730666" cy="15400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6667" y="1017725"/>
            <a:ext cx="2730666" cy="2048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2967" y="3319676"/>
            <a:ext cx="2748000" cy="160071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033" y="3347156"/>
            <a:ext cx="2748000" cy="154575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1634" y="1375442"/>
            <a:ext cx="2730666" cy="1332565"/>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9333" y="3347156"/>
            <a:ext cx="2748000" cy="15457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Grasp experiment</a:t>
            </a:r>
            <a:endParaRPr/>
          </a:p>
        </p:txBody>
      </p:sp>
      <p:pic>
        <p:nvPicPr>
          <p:cNvPr id="172" name="Google Shape;172;p30"/>
          <p:cNvPicPr preferRelativeResize="0"/>
          <p:nvPr/>
        </p:nvPicPr>
        <p:blipFill>
          <a:blip r:embed="rId5">
            <a:alphaModFix/>
          </a:blip>
          <a:stretch>
            <a:fillRect/>
          </a:stretch>
        </p:blipFill>
        <p:spPr>
          <a:xfrm>
            <a:off x="731100" y="1718888"/>
            <a:ext cx="3036675" cy="2467725"/>
          </a:xfrm>
          <a:prstGeom prst="rect">
            <a:avLst/>
          </a:prstGeom>
          <a:noFill/>
          <a:ln>
            <a:noFill/>
          </a:ln>
        </p:spPr>
      </p:pic>
      <p:pic>
        <p:nvPicPr>
          <p:cNvPr id="2" name="Just re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457151" y="1722240"/>
            <a:ext cx="4375149" cy="24610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Single-neuron responses during reach and grasp</a:t>
            </a:r>
            <a:endParaRPr/>
          </a:p>
        </p:txBody>
      </p:sp>
      <p:pic>
        <p:nvPicPr>
          <p:cNvPr id="178" name="Google Shape;178;p31"/>
          <p:cNvPicPr preferRelativeResize="0"/>
          <p:nvPr/>
        </p:nvPicPr>
        <p:blipFill>
          <a:blip r:embed="rId3">
            <a:alphaModFix/>
          </a:blip>
          <a:stretch>
            <a:fillRect/>
          </a:stretch>
        </p:blipFill>
        <p:spPr>
          <a:xfrm>
            <a:off x="364725" y="1093925"/>
            <a:ext cx="8414541" cy="3820971"/>
          </a:xfrm>
          <a:prstGeom prst="rect">
            <a:avLst/>
          </a:prstGeom>
          <a:noFill/>
          <a:ln>
            <a:noFill/>
          </a:ln>
        </p:spPr>
      </p:pic>
      <p:sp>
        <p:nvSpPr>
          <p:cNvPr id="179" name="Google Shape;179;p31"/>
          <p:cNvSpPr txBox="1"/>
          <p:nvPr/>
        </p:nvSpPr>
        <p:spPr>
          <a:xfrm>
            <a:off x="311700" y="4524300"/>
            <a:ext cx="2407200" cy="46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t>Best, et al. 2016 </a:t>
            </a:r>
            <a:r>
              <a:rPr lang="en" sz="1200" i="1"/>
              <a:t>Cerebral Cortex</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populations and output generation</a:t>
            </a:r>
            <a:endParaRPr/>
          </a:p>
        </p:txBody>
      </p:sp>
      <p:pic>
        <p:nvPicPr>
          <p:cNvPr id="2" name="twinkle_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5700" y="1017725"/>
            <a:ext cx="6832600" cy="38433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Rotational structure during reach</a:t>
            </a:r>
            <a:endParaRPr/>
          </a:p>
        </p:txBody>
      </p:sp>
      <p:pic>
        <p:nvPicPr>
          <p:cNvPr id="185" name="Google Shape;185;p32"/>
          <p:cNvPicPr preferRelativeResize="0"/>
          <p:nvPr/>
        </p:nvPicPr>
        <p:blipFill>
          <a:blip r:embed="rId3">
            <a:alphaModFix/>
          </a:blip>
          <a:stretch>
            <a:fillRect/>
          </a:stretch>
        </p:blipFill>
        <p:spPr>
          <a:xfrm>
            <a:off x="2672475" y="1017725"/>
            <a:ext cx="3037040" cy="3820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clear structure during grasp</a:t>
            </a:r>
            <a:endParaRPr/>
          </a:p>
        </p:txBody>
      </p:sp>
      <p:pic>
        <p:nvPicPr>
          <p:cNvPr id="191" name="Google Shape;191;p33"/>
          <p:cNvPicPr preferRelativeResize="0"/>
          <p:nvPr/>
        </p:nvPicPr>
        <p:blipFill>
          <a:blip r:embed="rId3">
            <a:alphaModFix/>
          </a:blip>
          <a:stretch>
            <a:fillRect/>
          </a:stretch>
        </p:blipFill>
        <p:spPr>
          <a:xfrm>
            <a:off x="2783125" y="1017725"/>
            <a:ext cx="3272953"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Variance explained by rotational dynamics</a:t>
            </a:r>
            <a:endParaRPr/>
          </a:p>
        </p:txBody>
      </p:sp>
      <p:pic>
        <p:nvPicPr>
          <p:cNvPr id="197" name="Google Shape;197;p34"/>
          <p:cNvPicPr preferRelativeResize="0"/>
          <p:nvPr/>
        </p:nvPicPr>
        <p:blipFill>
          <a:blip r:embed="rId3">
            <a:alphaModFix/>
          </a:blip>
          <a:stretch>
            <a:fillRect/>
          </a:stretch>
        </p:blipFill>
        <p:spPr>
          <a:xfrm>
            <a:off x="2891393" y="1170125"/>
            <a:ext cx="2679118" cy="38209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Varieties of dynamical system</a:t>
            </a:r>
            <a:endParaRPr/>
          </a:p>
        </p:txBody>
      </p:sp>
      <p:sp>
        <p:nvSpPr>
          <p:cNvPr id="203" name="Google Shape;20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Autonomous</a:t>
            </a:r>
            <a:endParaRPr/>
          </a:p>
          <a:p>
            <a:pPr marL="457200" lvl="0" indent="-342900" algn="l" rtl="0">
              <a:spcBef>
                <a:spcPts val="0"/>
              </a:spcBef>
              <a:spcAft>
                <a:spcPts val="0"/>
              </a:spcAft>
              <a:buSzPts val="1800"/>
              <a:buChar char="●"/>
            </a:pPr>
            <a:r>
              <a:rPr lang="en"/>
              <a:t>Smooth</a:t>
            </a:r>
            <a:endParaRPr/>
          </a:p>
          <a:p>
            <a:pPr marL="457200" lvl="0" indent="-342900" algn="l" rtl="0">
              <a:spcBef>
                <a:spcPts val="0"/>
              </a:spcBef>
              <a:spcAft>
                <a:spcPts val="0"/>
              </a:spcAft>
              <a:buSzPts val="1800"/>
              <a:buChar char="●"/>
            </a:pPr>
            <a:r>
              <a:rPr lang="en"/>
              <a:t>Linear</a:t>
            </a:r>
            <a:endParaRPr/>
          </a:p>
          <a:p>
            <a:pPr marL="457200" lvl="0" indent="-342900" algn="l" rtl="0">
              <a:spcBef>
                <a:spcPts val="0"/>
              </a:spcBef>
              <a:spcAft>
                <a:spcPts val="0"/>
              </a:spcAft>
              <a:buSzPts val="1800"/>
              <a:buChar char="●"/>
            </a:pPr>
            <a:r>
              <a:rPr lang="en" strike="sngStrike"/>
              <a:t>Rotational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Variance explained by linear dynamics</a:t>
            </a:r>
            <a:endParaRPr/>
          </a:p>
        </p:txBody>
      </p:sp>
      <p:pic>
        <p:nvPicPr>
          <p:cNvPr id="209" name="Google Shape;209;p36"/>
          <p:cNvPicPr preferRelativeResize="0"/>
          <p:nvPr/>
        </p:nvPicPr>
        <p:blipFill>
          <a:blip r:embed="rId3">
            <a:alphaModFix/>
          </a:blip>
          <a:stretch>
            <a:fillRect/>
          </a:stretch>
        </p:blipFill>
        <p:spPr>
          <a:xfrm>
            <a:off x="2882038" y="1170125"/>
            <a:ext cx="2697818" cy="38209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Varieties of dynamical system</a:t>
            </a:r>
            <a:endParaRPr/>
          </a:p>
        </p:txBody>
      </p:sp>
      <p:sp>
        <p:nvSpPr>
          <p:cNvPr id="215" name="Google Shape;21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Autonomous</a:t>
            </a:r>
            <a:endParaRPr/>
          </a:p>
          <a:p>
            <a:pPr marL="457200" lvl="0" indent="-342900" algn="l" rtl="0">
              <a:spcBef>
                <a:spcPts val="0"/>
              </a:spcBef>
              <a:spcAft>
                <a:spcPts val="0"/>
              </a:spcAft>
              <a:buSzPts val="1800"/>
              <a:buChar char="●"/>
            </a:pPr>
            <a:r>
              <a:rPr lang="en"/>
              <a:t>Smooth</a:t>
            </a:r>
            <a:endParaRPr/>
          </a:p>
          <a:p>
            <a:pPr marL="457200" lvl="0" indent="-342900" algn="l" rtl="0">
              <a:spcBef>
                <a:spcPts val="0"/>
              </a:spcBef>
              <a:spcAft>
                <a:spcPts val="0"/>
              </a:spcAft>
              <a:buSzPts val="1800"/>
              <a:buChar char="●"/>
            </a:pPr>
            <a:r>
              <a:rPr lang="en" strike="sngStrike"/>
              <a:t>Linear</a:t>
            </a:r>
            <a:endParaRPr strike="sngStrike"/>
          </a:p>
          <a:p>
            <a:pPr marL="457200" lvl="0" indent="-342900" algn="l" rtl="0">
              <a:spcBef>
                <a:spcPts val="0"/>
              </a:spcBef>
              <a:spcAft>
                <a:spcPts val="0"/>
              </a:spcAft>
              <a:buSzPts val="1800"/>
              <a:buChar char="●"/>
            </a:pPr>
            <a:r>
              <a:rPr lang="en" strike="sngStrike"/>
              <a:t>Rotational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metric of “tangling”</a:t>
            </a:r>
            <a:endParaRPr/>
          </a:p>
        </p:txBody>
      </p:sp>
      <p:grpSp>
        <p:nvGrpSpPr>
          <p:cNvPr id="221" name="Google Shape;221;p38"/>
          <p:cNvGrpSpPr/>
          <p:nvPr/>
        </p:nvGrpSpPr>
        <p:grpSpPr>
          <a:xfrm>
            <a:off x="1259413" y="2156363"/>
            <a:ext cx="2281525" cy="1837525"/>
            <a:chOff x="2804338" y="1274775"/>
            <a:chExt cx="2281525" cy="1837525"/>
          </a:xfrm>
        </p:grpSpPr>
        <p:grpSp>
          <p:nvGrpSpPr>
            <p:cNvPr id="222" name="Google Shape;222;p38"/>
            <p:cNvGrpSpPr/>
            <p:nvPr/>
          </p:nvGrpSpPr>
          <p:grpSpPr>
            <a:xfrm>
              <a:off x="2804338" y="1274775"/>
              <a:ext cx="2068650" cy="1837525"/>
              <a:chOff x="3492000" y="1716000"/>
              <a:chExt cx="2068650" cy="1837525"/>
            </a:xfrm>
          </p:grpSpPr>
          <p:grpSp>
            <p:nvGrpSpPr>
              <p:cNvPr id="223" name="Google Shape;223;p38"/>
              <p:cNvGrpSpPr/>
              <p:nvPr/>
            </p:nvGrpSpPr>
            <p:grpSpPr>
              <a:xfrm>
                <a:off x="3583350" y="1716000"/>
                <a:ext cx="1977300" cy="1711500"/>
                <a:chOff x="2344325" y="1616400"/>
                <a:chExt cx="1977300" cy="1711500"/>
              </a:xfrm>
            </p:grpSpPr>
            <p:cxnSp>
              <p:nvCxnSpPr>
                <p:cNvPr id="224" name="Google Shape;224;p38"/>
                <p:cNvCxnSpPr/>
                <p:nvPr/>
              </p:nvCxnSpPr>
              <p:spPr>
                <a:xfrm rot="10800000" flipH="1">
                  <a:off x="2344325" y="1616400"/>
                  <a:ext cx="1672500" cy="1406700"/>
                </a:xfrm>
                <a:prstGeom prst="straightConnector1">
                  <a:avLst/>
                </a:prstGeom>
                <a:noFill/>
                <a:ln w="38100" cap="flat" cmpd="sng">
                  <a:solidFill>
                    <a:schemeClr val="dk2"/>
                  </a:solidFill>
                  <a:prstDash val="solid"/>
                  <a:round/>
                  <a:headEnd type="none" w="med" len="med"/>
                  <a:tailEnd type="triangle" w="med" len="med"/>
                </a:ln>
              </p:spPr>
            </p:cxnSp>
            <p:cxnSp>
              <p:nvCxnSpPr>
                <p:cNvPr id="225" name="Google Shape;225;p38"/>
                <p:cNvCxnSpPr/>
                <p:nvPr/>
              </p:nvCxnSpPr>
              <p:spPr>
                <a:xfrm rot="10800000" flipH="1">
                  <a:off x="2496725" y="1768800"/>
                  <a:ext cx="1672500" cy="1406700"/>
                </a:xfrm>
                <a:prstGeom prst="straightConnector1">
                  <a:avLst/>
                </a:prstGeom>
                <a:noFill/>
                <a:ln w="38100" cap="flat" cmpd="sng">
                  <a:solidFill>
                    <a:schemeClr val="dk2"/>
                  </a:solidFill>
                  <a:prstDash val="solid"/>
                  <a:round/>
                  <a:headEnd type="none" w="med" len="med"/>
                  <a:tailEnd type="triangle" w="med" len="med"/>
                </a:ln>
              </p:spPr>
            </p:cxnSp>
            <p:cxnSp>
              <p:nvCxnSpPr>
                <p:cNvPr id="226" name="Google Shape;226;p38"/>
                <p:cNvCxnSpPr/>
                <p:nvPr/>
              </p:nvCxnSpPr>
              <p:spPr>
                <a:xfrm rot="10800000" flipH="1">
                  <a:off x="2649125" y="1921200"/>
                  <a:ext cx="1672500" cy="1406700"/>
                </a:xfrm>
                <a:prstGeom prst="straightConnector1">
                  <a:avLst/>
                </a:prstGeom>
                <a:noFill/>
                <a:ln w="38100" cap="flat" cmpd="sng">
                  <a:solidFill>
                    <a:schemeClr val="dk2"/>
                  </a:solidFill>
                  <a:prstDash val="solid"/>
                  <a:round/>
                  <a:headEnd type="none" w="med" len="med"/>
                  <a:tailEnd type="triangle" w="med" len="med"/>
                </a:ln>
              </p:spPr>
            </p:cxnSp>
          </p:grpSp>
          <p:sp>
            <p:nvSpPr>
              <p:cNvPr id="227" name="Google Shape;227;p38"/>
              <p:cNvSpPr/>
              <p:nvPr/>
            </p:nvSpPr>
            <p:spPr>
              <a:xfrm>
                <a:off x="3492000" y="3023125"/>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8"/>
              <p:cNvSpPr/>
              <p:nvPr/>
            </p:nvSpPr>
            <p:spPr>
              <a:xfrm>
                <a:off x="3630400" y="3193825"/>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8"/>
              <p:cNvSpPr/>
              <p:nvPr/>
            </p:nvSpPr>
            <p:spPr>
              <a:xfrm>
                <a:off x="3768800" y="3364525"/>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8"/>
            <p:cNvSpPr txBox="1"/>
            <p:nvPr/>
          </p:nvSpPr>
          <p:spPr>
            <a:xfrm>
              <a:off x="3798263" y="2604500"/>
              <a:ext cx="1287600" cy="3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Low tangling</a:t>
              </a:r>
              <a:endParaRPr/>
            </a:p>
          </p:txBody>
        </p:sp>
      </p:grpSp>
      <p:grpSp>
        <p:nvGrpSpPr>
          <p:cNvPr id="231" name="Google Shape;231;p38"/>
          <p:cNvGrpSpPr/>
          <p:nvPr/>
        </p:nvGrpSpPr>
        <p:grpSpPr>
          <a:xfrm>
            <a:off x="4368388" y="1627325"/>
            <a:ext cx="3516175" cy="2895600"/>
            <a:chOff x="4527063" y="1717825"/>
            <a:chExt cx="3516175" cy="2895600"/>
          </a:xfrm>
        </p:grpSpPr>
        <p:cxnSp>
          <p:nvCxnSpPr>
            <p:cNvPr id="232" name="Google Shape;232;p38"/>
            <p:cNvCxnSpPr/>
            <p:nvPr/>
          </p:nvCxnSpPr>
          <p:spPr>
            <a:xfrm rot="10800000" flipH="1">
              <a:off x="6310263" y="1717825"/>
              <a:ext cx="1672500" cy="1406700"/>
            </a:xfrm>
            <a:prstGeom prst="straightConnector1">
              <a:avLst/>
            </a:prstGeom>
            <a:noFill/>
            <a:ln w="38100" cap="flat" cmpd="sng">
              <a:solidFill>
                <a:schemeClr val="dk2"/>
              </a:solidFill>
              <a:prstDash val="solid"/>
              <a:round/>
              <a:headEnd type="none" w="med" len="med"/>
              <a:tailEnd type="triangle" w="med" len="med"/>
            </a:ln>
          </p:spPr>
        </p:cxnSp>
        <p:cxnSp>
          <p:nvCxnSpPr>
            <p:cNvPr id="233" name="Google Shape;233;p38"/>
            <p:cNvCxnSpPr/>
            <p:nvPr/>
          </p:nvCxnSpPr>
          <p:spPr>
            <a:xfrm flipH="1">
              <a:off x="4527063" y="3276925"/>
              <a:ext cx="1935600" cy="6900"/>
            </a:xfrm>
            <a:prstGeom prst="straightConnector1">
              <a:avLst/>
            </a:prstGeom>
            <a:noFill/>
            <a:ln w="38100" cap="flat" cmpd="sng">
              <a:solidFill>
                <a:schemeClr val="dk2"/>
              </a:solidFill>
              <a:prstDash val="solid"/>
              <a:round/>
              <a:headEnd type="none" w="med" len="med"/>
              <a:tailEnd type="triangle" w="med" len="med"/>
            </a:ln>
          </p:spPr>
        </p:cxnSp>
        <p:cxnSp>
          <p:nvCxnSpPr>
            <p:cNvPr id="234" name="Google Shape;234;p38"/>
            <p:cNvCxnSpPr/>
            <p:nvPr/>
          </p:nvCxnSpPr>
          <p:spPr>
            <a:xfrm>
              <a:off x="6615063" y="3429325"/>
              <a:ext cx="942000" cy="1184100"/>
            </a:xfrm>
            <a:prstGeom prst="straightConnector1">
              <a:avLst/>
            </a:prstGeom>
            <a:noFill/>
            <a:ln w="38100" cap="flat" cmpd="sng">
              <a:solidFill>
                <a:schemeClr val="dk2"/>
              </a:solidFill>
              <a:prstDash val="solid"/>
              <a:round/>
              <a:headEnd type="none" w="med" len="med"/>
              <a:tailEnd type="triangle" w="med" len="med"/>
            </a:ln>
          </p:spPr>
        </p:cxnSp>
        <p:sp>
          <p:nvSpPr>
            <p:cNvPr id="235" name="Google Shape;235;p38"/>
            <p:cNvSpPr/>
            <p:nvPr/>
          </p:nvSpPr>
          <p:spPr>
            <a:xfrm>
              <a:off x="6218913" y="3024950"/>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8"/>
            <p:cNvSpPr/>
            <p:nvPr/>
          </p:nvSpPr>
          <p:spPr>
            <a:xfrm>
              <a:off x="6357313" y="3195650"/>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p:nvPr/>
          </p:nvSpPr>
          <p:spPr>
            <a:xfrm>
              <a:off x="6495713" y="3366350"/>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txBox="1"/>
            <p:nvPr/>
          </p:nvSpPr>
          <p:spPr>
            <a:xfrm>
              <a:off x="6755638" y="2971350"/>
              <a:ext cx="1287600" cy="3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High tangling</a:t>
              </a:r>
              <a:endParaRPr/>
            </a:p>
          </p:txBody>
        </p:sp>
      </p:grpSp>
      <p:sp>
        <p:nvSpPr>
          <p:cNvPr id="239" name="Google Shape;239;p38"/>
          <p:cNvSpPr txBox="1"/>
          <p:nvPr/>
        </p:nvSpPr>
        <p:spPr>
          <a:xfrm>
            <a:off x="7077075" y="4777375"/>
            <a:ext cx="1990500" cy="28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Russo, et al. 2018 </a:t>
            </a:r>
            <a:r>
              <a:rPr lang="en" sz="1200" i="1"/>
              <a:t>Neuron</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M1 activity during </a:t>
            </a:r>
            <a:r>
              <a:rPr lang="en" b="1"/>
              <a:t>reaching </a:t>
            </a:r>
            <a:r>
              <a:rPr lang="en"/>
              <a:t>is untangled</a:t>
            </a:r>
            <a:endParaRPr/>
          </a:p>
        </p:txBody>
      </p:sp>
      <p:sp>
        <p:nvSpPr>
          <p:cNvPr id="245" name="Google Shape;245;p39"/>
          <p:cNvSpPr txBox="1"/>
          <p:nvPr/>
        </p:nvSpPr>
        <p:spPr>
          <a:xfrm>
            <a:off x="7077075" y="4777375"/>
            <a:ext cx="1990500" cy="28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Russo, et al. 2018 </a:t>
            </a:r>
            <a:r>
              <a:rPr lang="en" sz="1200" i="1"/>
              <a:t>Neuron</a:t>
            </a:r>
            <a:endParaRPr sz="1200"/>
          </a:p>
        </p:txBody>
      </p:sp>
      <p:pic>
        <p:nvPicPr>
          <p:cNvPr id="246" name="Google Shape;246;p39"/>
          <p:cNvPicPr preferRelativeResize="0"/>
          <p:nvPr/>
        </p:nvPicPr>
        <p:blipFill>
          <a:blip r:embed="rId3">
            <a:alphaModFix/>
          </a:blip>
          <a:stretch>
            <a:fillRect/>
          </a:stretch>
        </p:blipFill>
        <p:spPr>
          <a:xfrm>
            <a:off x="2650675" y="1093925"/>
            <a:ext cx="3911655" cy="38209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M1 activity during </a:t>
            </a:r>
            <a:r>
              <a:rPr lang="en" b="1"/>
              <a:t>reaching </a:t>
            </a:r>
            <a:r>
              <a:rPr lang="en"/>
              <a:t>is untangled</a:t>
            </a:r>
            <a:endParaRPr/>
          </a:p>
        </p:txBody>
      </p:sp>
      <p:pic>
        <p:nvPicPr>
          <p:cNvPr id="252" name="Google Shape;252;p40"/>
          <p:cNvPicPr preferRelativeResize="0"/>
          <p:nvPr/>
        </p:nvPicPr>
        <p:blipFill>
          <a:blip r:embed="rId3">
            <a:alphaModFix/>
          </a:blip>
          <a:stretch>
            <a:fillRect/>
          </a:stretch>
        </p:blipFill>
        <p:spPr>
          <a:xfrm>
            <a:off x="2020925" y="1093925"/>
            <a:ext cx="5102153"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During </a:t>
            </a:r>
            <a:r>
              <a:rPr lang="en" b="1">
                <a:solidFill>
                  <a:srgbClr val="3F95CE"/>
                </a:solidFill>
              </a:rPr>
              <a:t>grasp</a:t>
            </a:r>
            <a:r>
              <a:rPr lang="en"/>
              <a:t>, M1 activity is </a:t>
            </a:r>
            <a:r>
              <a:rPr lang="en" i="1"/>
              <a:t>very </a:t>
            </a:r>
            <a:r>
              <a:rPr lang="en"/>
              <a:t>tangled </a:t>
            </a:r>
            <a:endParaRPr/>
          </a:p>
        </p:txBody>
      </p:sp>
      <p:pic>
        <p:nvPicPr>
          <p:cNvPr id="258" name="Google Shape;258;p41"/>
          <p:cNvPicPr preferRelativeResize="0"/>
          <p:nvPr/>
        </p:nvPicPr>
        <p:blipFill>
          <a:blip r:embed="rId3">
            <a:alphaModFix/>
          </a:blip>
          <a:stretch>
            <a:fillRect/>
          </a:stretch>
        </p:blipFill>
        <p:spPr>
          <a:xfrm>
            <a:off x="1943875" y="1093925"/>
            <a:ext cx="5186579"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Single-neuron structure</a:t>
            </a:r>
            <a:endParaRPr/>
          </a:p>
        </p:txBody>
      </p:sp>
      <p:pic>
        <p:nvPicPr>
          <p:cNvPr id="67" name="Google Shape;67;p15"/>
          <p:cNvPicPr preferRelativeResize="0"/>
          <p:nvPr/>
        </p:nvPicPr>
        <p:blipFill>
          <a:blip r:embed="rId3">
            <a:alphaModFix/>
          </a:blip>
          <a:stretch>
            <a:fillRect/>
          </a:stretch>
        </p:blipFill>
        <p:spPr>
          <a:xfrm>
            <a:off x="2190400" y="1093925"/>
            <a:ext cx="4763192" cy="382097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M1 and sensory cortex </a:t>
            </a:r>
            <a:r>
              <a:rPr lang="en" i="1"/>
              <a:t>similar </a:t>
            </a:r>
            <a:r>
              <a:rPr lang="en"/>
              <a:t>during </a:t>
            </a:r>
            <a:r>
              <a:rPr lang="en" b="1">
                <a:solidFill>
                  <a:srgbClr val="3F95CE"/>
                </a:solidFill>
              </a:rPr>
              <a:t>grasp</a:t>
            </a:r>
            <a:endParaRPr b="1">
              <a:solidFill>
                <a:srgbClr val="3F95CE"/>
              </a:solidFill>
            </a:endParaRPr>
          </a:p>
        </p:txBody>
      </p:sp>
      <p:pic>
        <p:nvPicPr>
          <p:cNvPr id="264" name="Google Shape;264;p42"/>
          <p:cNvPicPr preferRelativeResize="0"/>
          <p:nvPr/>
        </p:nvPicPr>
        <p:blipFill>
          <a:blip r:embed="rId3">
            <a:alphaModFix/>
          </a:blip>
          <a:stretch>
            <a:fillRect/>
          </a:stretch>
        </p:blipFill>
        <p:spPr>
          <a:xfrm>
            <a:off x="2081900" y="1093925"/>
            <a:ext cx="4980198"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Varieties of dynamical system</a:t>
            </a:r>
            <a:endParaRPr/>
          </a:p>
        </p:txBody>
      </p:sp>
      <p:sp>
        <p:nvSpPr>
          <p:cNvPr id="270" name="Google Shape;270;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Autonomous</a:t>
            </a:r>
            <a:endParaRPr dirty="0"/>
          </a:p>
          <a:p>
            <a:pPr marL="457200" lvl="0" indent="-342900" algn="l" rtl="0">
              <a:spcBef>
                <a:spcPts val="0"/>
              </a:spcBef>
              <a:spcAft>
                <a:spcPts val="0"/>
              </a:spcAft>
              <a:buSzPts val="1800"/>
              <a:buChar char="●"/>
            </a:pPr>
            <a:r>
              <a:rPr lang="en" strike="sngStrike" dirty="0"/>
              <a:t>Smooth</a:t>
            </a:r>
            <a:endParaRPr strike="sngStrike" dirty="0"/>
          </a:p>
          <a:p>
            <a:pPr marL="457200" lvl="0" indent="-342900" algn="l" rtl="0">
              <a:spcBef>
                <a:spcPts val="0"/>
              </a:spcBef>
              <a:spcAft>
                <a:spcPts val="0"/>
              </a:spcAft>
              <a:buSzPts val="1800"/>
              <a:buChar char="●"/>
            </a:pPr>
            <a:r>
              <a:rPr lang="en" strike="sngStrike" dirty="0"/>
              <a:t>Linear</a:t>
            </a:r>
            <a:endParaRPr strike="sngStrike" dirty="0"/>
          </a:p>
          <a:p>
            <a:pPr marL="457200" lvl="0" indent="-342900" algn="l" rtl="0">
              <a:spcBef>
                <a:spcPts val="0"/>
              </a:spcBef>
              <a:spcAft>
                <a:spcPts val="0"/>
              </a:spcAft>
              <a:buSzPts val="1800"/>
              <a:buChar char="●"/>
            </a:pPr>
            <a:r>
              <a:rPr lang="en" strike="sngStrike" dirty="0"/>
              <a:t>Rotational</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Non-autonomous dynamics</a:t>
            </a:r>
            <a:endParaRPr/>
          </a:p>
        </p:txBody>
      </p:sp>
      <p:sp>
        <p:nvSpPr>
          <p:cNvPr id="276" name="Google Shape;276;p44"/>
          <p:cNvSpPr txBox="1"/>
          <p:nvPr/>
        </p:nvSpPr>
        <p:spPr>
          <a:xfrm>
            <a:off x="6343650" y="4777375"/>
            <a:ext cx="2723700" cy="28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Tokuno &amp; Tanji 1993 </a:t>
            </a:r>
            <a:r>
              <a:rPr lang="en" sz="1200" i="1"/>
              <a:t>J Comp Neurol</a:t>
            </a:r>
            <a:endParaRPr sz="1200" i="1"/>
          </a:p>
        </p:txBody>
      </p:sp>
      <p:pic>
        <p:nvPicPr>
          <p:cNvPr id="277" name="Google Shape;277;p44"/>
          <p:cNvPicPr preferRelativeResize="0"/>
          <p:nvPr/>
        </p:nvPicPr>
        <p:blipFill>
          <a:blip r:embed="rId3">
            <a:alphaModFix/>
          </a:blip>
          <a:stretch>
            <a:fillRect/>
          </a:stretch>
        </p:blipFill>
        <p:spPr>
          <a:xfrm>
            <a:off x="2293688" y="1017725"/>
            <a:ext cx="4556633" cy="38209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Non-smooth, non-linear dynamics</a:t>
            </a:r>
            <a:endParaRPr/>
          </a:p>
        </p:txBody>
      </p:sp>
      <p:pic>
        <p:nvPicPr>
          <p:cNvPr id="2" name="lorenzmovie">
            <a:hlinkClick r:id="" action="ppaction://media"/>
          </p:cNvPr>
          <p:cNvPicPr>
            <a:picLocks noChangeAspect="1"/>
          </p:cNvPicPr>
          <p:nvPr>
            <a:videoFile r:link="rId1"/>
            <p:extLst>
              <p:ext uri="{DAA4B4D4-6D71-4841-9C94-3DE7FCFB9230}">
                <p14:media xmlns:p14="http://schemas.microsoft.com/office/powerpoint/2010/main" r:embed="rId2">
                  <p14:trim st="15143" end="0.2666"/>
                </p14:media>
              </p:ext>
            </p:extLst>
          </p:nvPr>
        </p:nvPicPr>
        <p:blipFill>
          <a:blip r:embed="rId5"/>
          <a:stretch>
            <a:fillRect/>
          </a:stretch>
        </p:blipFill>
        <p:spPr>
          <a:xfrm>
            <a:off x="2682612" y="1112975"/>
            <a:ext cx="3778775" cy="3778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Distinct movements, distinct dynamics</a:t>
            </a:r>
            <a:endParaRPr/>
          </a:p>
        </p:txBody>
      </p:sp>
      <p:pic>
        <p:nvPicPr>
          <p:cNvPr id="289" name="Google Shape;289;p46"/>
          <p:cNvPicPr preferRelativeResize="0"/>
          <p:nvPr/>
        </p:nvPicPr>
        <p:blipFill>
          <a:blip r:embed="rId3">
            <a:alphaModFix/>
          </a:blip>
          <a:stretch>
            <a:fillRect/>
          </a:stretch>
        </p:blipFill>
        <p:spPr>
          <a:xfrm>
            <a:off x="500063" y="1551125"/>
            <a:ext cx="8143877" cy="2834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Acknowledgments</a:t>
            </a:r>
            <a:endParaRPr/>
          </a:p>
        </p:txBody>
      </p:sp>
      <p:sp>
        <p:nvSpPr>
          <p:cNvPr id="295" name="Google Shape;295;p47"/>
          <p:cNvSpPr txBox="1">
            <a:spLocks noGrp="1"/>
          </p:cNvSpPr>
          <p:nvPr>
            <p:ph type="body" idx="1"/>
          </p:nvPr>
        </p:nvSpPr>
        <p:spPr>
          <a:xfrm>
            <a:off x="311700" y="1152475"/>
            <a:ext cx="8520600" cy="16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Aneesha Suresh, Elizaveta Okorokova</a:t>
            </a:r>
            <a:endParaRPr/>
          </a:p>
          <a:p>
            <a:pPr marL="0" lvl="0" indent="0" algn="l" rtl="0">
              <a:spcBef>
                <a:spcPts val="1600"/>
              </a:spcBef>
              <a:spcAft>
                <a:spcPts val="0"/>
              </a:spcAft>
              <a:buNone/>
            </a:pPr>
            <a:r>
              <a:rPr lang="en"/>
              <a:t>Matthew Kaufman, Nicholas Hatsopoulos, Sliman Bensmaia</a:t>
            </a:r>
            <a:endParaRPr/>
          </a:p>
          <a:p>
            <a:pPr marL="0" lvl="0" indent="0" algn="l" rtl="0">
              <a:spcBef>
                <a:spcPts val="1600"/>
              </a:spcBef>
              <a:spcAft>
                <a:spcPts val="0"/>
              </a:spcAft>
              <a:buNone/>
            </a:pPr>
            <a:r>
              <a:rPr lang="en"/>
              <a:t>Gregg Tabot, Alex Rajan, Alex Lee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pSp>
        <p:nvGrpSpPr>
          <p:cNvPr id="296" name="Google Shape;296;p47"/>
          <p:cNvGrpSpPr/>
          <p:nvPr/>
        </p:nvGrpSpPr>
        <p:grpSpPr>
          <a:xfrm>
            <a:off x="427550" y="2762263"/>
            <a:ext cx="8288901" cy="2195637"/>
            <a:chOff x="543400" y="2762263"/>
            <a:chExt cx="8288901" cy="2195637"/>
          </a:xfrm>
        </p:grpSpPr>
        <p:grpSp>
          <p:nvGrpSpPr>
            <p:cNvPr id="297" name="Google Shape;297;p47"/>
            <p:cNvGrpSpPr/>
            <p:nvPr/>
          </p:nvGrpSpPr>
          <p:grpSpPr>
            <a:xfrm>
              <a:off x="4136475" y="2888544"/>
              <a:ext cx="4695826" cy="1943074"/>
              <a:chOff x="4136475" y="2838475"/>
              <a:chExt cx="4695826" cy="1943074"/>
            </a:xfrm>
          </p:grpSpPr>
          <p:pic>
            <p:nvPicPr>
              <p:cNvPr id="298" name="Google Shape;298;p47"/>
              <p:cNvPicPr preferRelativeResize="0"/>
              <p:nvPr/>
            </p:nvPicPr>
            <p:blipFill>
              <a:blip r:embed="rId3">
                <a:alphaModFix/>
              </a:blip>
              <a:stretch>
                <a:fillRect/>
              </a:stretch>
            </p:blipFill>
            <p:spPr>
              <a:xfrm>
                <a:off x="4136475" y="4346199"/>
                <a:ext cx="4695826" cy="435350"/>
              </a:xfrm>
              <a:prstGeom prst="rect">
                <a:avLst/>
              </a:prstGeom>
              <a:noFill/>
              <a:ln>
                <a:noFill/>
              </a:ln>
            </p:spPr>
          </p:pic>
          <p:pic>
            <p:nvPicPr>
              <p:cNvPr id="299" name="Google Shape;299;p47"/>
              <p:cNvPicPr preferRelativeResize="0"/>
              <p:nvPr/>
            </p:nvPicPr>
            <p:blipFill>
              <a:blip r:embed="rId4">
                <a:alphaModFix/>
              </a:blip>
              <a:stretch>
                <a:fillRect/>
              </a:stretch>
            </p:blipFill>
            <p:spPr>
              <a:xfrm>
                <a:off x="4722263" y="2838475"/>
                <a:ext cx="3524250" cy="1174750"/>
              </a:xfrm>
              <a:prstGeom prst="rect">
                <a:avLst/>
              </a:prstGeom>
              <a:noFill/>
              <a:ln>
                <a:noFill/>
              </a:ln>
            </p:spPr>
          </p:pic>
        </p:grpSp>
        <p:grpSp>
          <p:nvGrpSpPr>
            <p:cNvPr id="300" name="Google Shape;300;p47"/>
            <p:cNvGrpSpPr/>
            <p:nvPr/>
          </p:nvGrpSpPr>
          <p:grpSpPr>
            <a:xfrm>
              <a:off x="543400" y="2762263"/>
              <a:ext cx="2907600" cy="2195637"/>
              <a:chOff x="-588925" y="1831788"/>
              <a:chExt cx="2907600" cy="2195637"/>
            </a:xfrm>
          </p:grpSpPr>
          <p:sp>
            <p:nvSpPr>
              <p:cNvPr id="301" name="Google Shape;301;p47"/>
              <p:cNvSpPr txBox="1"/>
              <p:nvPr/>
            </p:nvSpPr>
            <p:spPr>
              <a:xfrm>
                <a:off x="-588925" y="3532125"/>
                <a:ext cx="2907600" cy="49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161E6A"/>
                    </a:solidFill>
                  </a:rPr>
                  <a:t>NS082865, NS101325, NS096952</a:t>
                </a:r>
                <a:endParaRPr>
                  <a:solidFill>
                    <a:srgbClr val="161E6A"/>
                  </a:solidFill>
                </a:endParaRPr>
              </a:p>
            </p:txBody>
          </p:sp>
          <p:pic>
            <p:nvPicPr>
              <p:cNvPr id="302" name="Google Shape;302;p47"/>
              <p:cNvPicPr preferRelativeResize="0"/>
              <p:nvPr/>
            </p:nvPicPr>
            <p:blipFill rotWithShape="1">
              <a:blip r:embed="rId5">
                <a:alphaModFix/>
              </a:blip>
              <a:srcRect l="13105" t="14677" r="13559" b="13235"/>
              <a:stretch/>
            </p:blipFill>
            <p:spPr>
              <a:xfrm>
                <a:off x="0" y="1831788"/>
                <a:ext cx="1729769" cy="1700350"/>
              </a:xfrm>
              <a:prstGeom prst="rect">
                <a:avLst/>
              </a:prstGeom>
              <a:noFill/>
              <a:ln>
                <a:noFill/>
              </a:ln>
            </p:spPr>
          </p:pic>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Google Shape;307;p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Supplemental slides</a:t>
            </a: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Flavors of dynamical system</a:t>
            </a:r>
            <a:endParaRPr/>
          </a:p>
        </p:txBody>
      </p:sp>
      <p:sp>
        <p:nvSpPr>
          <p:cNvPr id="313" name="Google Shape;313;p49"/>
          <p:cNvSpPr txBox="1">
            <a:spLocks noGrp="1"/>
          </p:cNvSpPr>
          <p:nvPr>
            <p:ph type="body" idx="1"/>
          </p:nvPr>
        </p:nvSpPr>
        <p:spPr>
          <a:xfrm>
            <a:off x="311700" y="1152475"/>
            <a:ext cx="2227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BABA"/>
              </a:buClr>
              <a:buSzPts val="1800"/>
              <a:buChar char="●"/>
            </a:pPr>
            <a:r>
              <a:rPr lang="en">
                <a:solidFill>
                  <a:srgbClr val="FFBABA"/>
                </a:solidFill>
              </a:rPr>
              <a:t>Autonomous</a:t>
            </a:r>
            <a:endParaRPr>
              <a:solidFill>
                <a:srgbClr val="FFBABA"/>
              </a:solidFill>
            </a:endParaRPr>
          </a:p>
          <a:p>
            <a:pPr marL="457200" lvl="0" indent="-342900" algn="l" rtl="0">
              <a:spcBef>
                <a:spcPts val="0"/>
              </a:spcBef>
              <a:spcAft>
                <a:spcPts val="0"/>
              </a:spcAft>
              <a:buClr>
                <a:srgbClr val="F0EEB5"/>
              </a:buClr>
              <a:buSzPts val="1800"/>
              <a:buChar char="●"/>
            </a:pPr>
            <a:r>
              <a:rPr lang="en">
                <a:solidFill>
                  <a:srgbClr val="F0EEB5"/>
                </a:solidFill>
              </a:rPr>
              <a:t>Smooth</a:t>
            </a:r>
            <a:endParaRPr>
              <a:solidFill>
                <a:srgbClr val="F0EEB5"/>
              </a:solidFill>
            </a:endParaRPr>
          </a:p>
          <a:p>
            <a:pPr marL="457200" lvl="0" indent="-342900" algn="l" rtl="0">
              <a:spcBef>
                <a:spcPts val="0"/>
              </a:spcBef>
              <a:spcAft>
                <a:spcPts val="0"/>
              </a:spcAft>
              <a:buClr>
                <a:srgbClr val="D6AF94"/>
              </a:buClr>
              <a:buSzPts val="1800"/>
              <a:buChar char="●"/>
            </a:pPr>
            <a:r>
              <a:rPr lang="en">
                <a:solidFill>
                  <a:srgbClr val="D6AF94"/>
                </a:solidFill>
              </a:rPr>
              <a:t>Linear</a:t>
            </a:r>
            <a:endParaRPr>
              <a:solidFill>
                <a:srgbClr val="D6AF94"/>
              </a:solidFill>
            </a:endParaRPr>
          </a:p>
          <a:p>
            <a:pPr marL="457200" lvl="0" indent="-342900" algn="l" rtl="0">
              <a:spcBef>
                <a:spcPts val="0"/>
              </a:spcBef>
              <a:spcAft>
                <a:spcPts val="0"/>
              </a:spcAft>
              <a:buClr>
                <a:srgbClr val="B6F389"/>
              </a:buClr>
              <a:buSzPts val="1800"/>
              <a:buChar char="●"/>
            </a:pPr>
            <a:r>
              <a:rPr lang="en">
                <a:solidFill>
                  <a:srgbClr val="B6F389"/>
                </a:solidFill>
              </a:rPr>
              <a:t>Rotational</a:t>
            </a:r>
            <a:endParaRPr>
              <a:solidFill>
                <a:srgbClr val="B6F389"/>
              </a:solidFill>
            </a:endParaRPr>
          </a:p>
          <a:p>
            <a:pPr marL="457200" lvl="0" indent="-342900" algn="l" rtl="0">
              <a:spcBef>
                <a:spcPts val="0"/>
              </a:spcBef>
              <a:spcAft>
                <a:spcPts val="0"/>
              </a:spcAft>
              <a:buClr>
                <a:srgbClr val="FFB866"/>
              </a:buClr>
              <a:buSzPts val="1800"/>
              <a:buChar char="●"/>
            </a:pPr>
            <a:r>
              <a:rPr lang="en">
                <a:solidFill>
                  <a:srgbClr val="FFB866"/>
                </a:solidFill>
              </a:rPr>
              <a:t>Nonlinear</a:t>
            </a:r>
            <a:endParaRPr>
              <a:solidFill>
                <a:srgbClr val="FFB866"/>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Single-neuron responses during reach and grasp</a:t>
            </a:r>
            <a:endParaRPr/>
          </a:p>
        </p:txBody>
      </p:sp>
      <p:pic>
        <p:nvPicPr>
          <p:cNvPr id="319" name="Google Shape;319;p50"/>
          <p:cNvPicPr preferRelativeResize="0"/>
          <p:nvPr/>
        </p:nvPicPr>
        <p:blipFill>
          <a:blip r:embed="rId3">
            <a:alphaModFix/>
          </a:blip>
          <a:stretch>
            <a:fillRect/>
          </a:stretch>
        </p:blipFill>
        <p:spPr>
          <a:xfrm>
            <a:off x="1484425" y="1093925"/>
            <a:ext cx="6175140" cy="3820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Single-neuron responses of reach and grasp</a:t>
            </a:r>
            <a:endParaRPr/>
          </a:p>
        </p:txBody>
      </p:sp>
      <p:pic>
        <p:nvPicPr>
          <p:cNvPr id="325" name="Google Shape;325;p51"/>
          <p:cNvPicPr preferRelativeResize="0"/>
          <p:nvPr/>
        </p:nvPicPr>
        <p:blipFill>
          <a:blip r:embed="rId3">
            <a:alphaModFix/>
          </a:blip>
          <a:stretch>
            <a:fillRect/>
          </a:stretch>
        </p:blipFill>
        <p:spPr>
          <a:xfrm>
            <a:off x="1448500" y="1093925"/>
            <a:ext cx="6246991" cy="3820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“trajectories”</a:t>
            </a:r>
            <a:endParaRPr/>
          </a:p>
        </p:txBody>
      </p:sp>
      <p:pic>
        <p:nvPicPr>
          <p:cNvPr id="73" name="Google Shape;73;p16"/>
          <p:cNvPicPr preferRelativeResize="0"/>
          <p:nvPr/>
        </p:nvPicPr>
        <p:blipFill>
          <a:blip r:embed="rId3">
            <a:alphaModFix/>
          </a:blip>
          <a:stretch>
            <a:fillRect/>
          </a:stretch>
        </p:blipFill>
        <p:spPr>
          <a:xfrm>
            <a:off x="2661513" y="1170125"/>
            <a:ext cx="3820976" cy="38209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29"/>
        <p:cNvGrpSpPr/>
        <p:nvPr/>
      </p:nvGrpSpPr>
      <p:grpSpPr>
        <a:xfrm>
          <a:off x="0" y="0"/>
          <a:ext cx="0" cy="0"/>
          <a:chOff x="0" y="0"/>
          <a:chExt cx="0" cy="0"/>
        </a:xfrm>
      </p:grpSpPr>
      <p:sp>
        <p:nvSpPr>
          <p:cNvPr id="330" name="Google Shape;330;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M1 as a simple dynamical machine</a:t>
            </a:r>
            <a:endParaRPr/>
          </a:p>
        </p:txBody>
      </p:sp>
      <p:pic>
        <p:nvPicPr>
          <p:cNvPr id="331" name="Google Shape;331;p52"/>
          <p:cNvPicPr preferRelativeResize="0"/>
          <p:nvPr/>
        </p:nvPicPr>
        <p:blipFill rotWithShape="1">
          <a:blip r:embed="rId3">
            <a:alphaModFix/>
          </a:blip>
          <a:srcRect t="47821"/>
          <a:stretch/>
        </p:blipFill>
        <p:spPr>
          <a:xfrm>
            <a:off x="3781425" y="1017726"/>
            <a:ext cx="3469725" cy="4033975"/>
          </a:xfrm>
          <a:prstGeom prst="rect">
            <a:avLst/>
          </a:prstGeom>
          <a:noFill/>
          <a:ln>
            <a:noFill/>
          </a:ln>
        </p:spPr>
      </p:pic>
      <p:pic>
        <p:nvPicPr>
          <p:cNvPr id="332" name="Google Shape;332;p52"/>
          <p:cNvPicPr preferRelativeResize="0"/>
          <p:nvPr/>
        </p:nvPicPr>
        <p:blipFill rotWithShape="1">
          <a:blip r:embed="rId3">
            <a:alphaModFix/>
          </a:blip>
          <a:srcRect b="52424"/>
          <a:stretch/>
        </p:blipFill>
        <p:spPr>
          <a:xfrm>
            <a:off x="311700" y="1195663"/>
            <a:ext cx="3469725" cy="3678096"/>
          </a:xfrm>
          <a:prstGeom prst="rect">
            <a:avLst/>
          </a:prstGeom>
          <a:noFill/>
          <a:ln>
            <a:noFill/>
          </a:ln>
        </p:spPr>
      </p:pic>
      <p:sp>
        <p:nvSpPr>
          <p:cNvPr id="333" name="Google Shape;333;p52"/>
          <p:cNvSpPr txBox="1"/>
          <p:nvPr/>
        </p:nvSpPr>
        <p:spPr>
          <a:xfrm>
            <a:off x="7105500" y="4570800"/>
            <a:ext cx="1962300" cy="49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Churchland, Cunningham, </a:t>
            </a:r>
            <a:endParaRPr sz="1200"/>
          </a:p>
          <a:p>
            <a:pPr marL="0" lvl="0" indent="0" algn="r" rtl="0">
              <a:spcBef>
                <a:spcPts val="0"/>
              </a:spcBef>
              <a:spcAft>
                <a:spcPts val="0"/>
              </a:spcAft>
              <a:buNone/>
            </a:pPr>
            <a:r>
              <a:rPr lang="en" sz="1200"/>
              <a:t>et al. 2012 </a:t>
            </a:r>
            <a:r>
              <a:rPr lang="en" sz="1200" i="1"/>
              <a:t>Nature</a:t>
            </a:r>
            <a:endParaRPr sz="1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 &amp; finger neural signals seem different, too</a:t>
            </a:r>
            <a:endParaRPr/>
          </a:p>
        </p:txBody>
      </p:sp>
      <p:pic>
        <p:nvPicPr>
          <p:cNvPr id="339" name="Google Shape;339;p53"/>
          <p:cNvPicPr preferRelativeResize="0"/>
          <p:nvPr/>
        </p:nvPicPr>
        <p:blipFill>
          <a:blip r:embed="rId3">
            <a:alphaModFix/>
          </a:blip>
          <a:stretch>
            <a:fillRect/>
          </a:stretch>
        </p:blipFill>
        <p:spPr>
          <a:xfrm>
            <a:off x="2661513" y="1017725"/>
            <a:ext cx="3820977" cy="3820977"/>
          </a:xfrm>
          <a:prstGeom prst="rect">
            <a:avLst/>
          </a:prstGeom>
          <a:noFill/>
          <a:ln>
            <a:noFill/>
          </a:ln>
        </p:spPr>
      </p:pic>
      <p:sp>
        <p:nvSpPr>
          <p:cNvPr id="340" name="Google Shape;340;p53"/>
          <p:cNvSpPr txBox="1"/>
          <p:nvPr/>
        </p:nvSpPr>
        <p:spPr>
          <a:xfrm>
            <a:off x="6848475" y="4752975"/>
            <a:ext cx="2219400" cy="31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Goodman, et al. 2019 </a:t>
            </a:r>
            <a:r>
              <a:rPr lang="en" sz="1200" i="1"/>
              <a:t>Neuron</a:t>
            </a:r>
            <a:endParaRPr sz="1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44"/>
        <p:cNvGrpSpPr/>
        <p:nvPr/>
      </p:nvGrpSpPr>
      <p:grpSpPr>
        <a:xfrm>
          <a:off x="0" y="0"/>
          <a:ext cx="0" cy="0"/>
          <a:chOff x="0" y="0"/>
          <a:chExt cx="0" cy="0"/>
        </a:xfrm>
      </p:grpSpPr>
      <p:sp>
        <p:nvSpPr>
          <p:cNvPr id="345" name="Google Shape;34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Grasp experiment</a:t>
            </a:r>
            <a:endParaRPr/>
          </a:p>
        </p:txBody>
      </p:sp>
      <p:pic>
        <p:nvPicPr>
          <p:cNvPr id="346" name="Google Shape;346;p54"/>
          <p:cNvPicPr preferRelativeResize="0"/>
          <p:nvPr/>
        </p:nvPicPr>
        <p:blipFill>
          <a:blip r:embed="rId3">
            <a:alphaModFix/>
          </a:blip>
          <a:stretch>
            <a:fillRect/>
          </a:stretch>
        </p:blipFill>
        <p:spPr>
          <a:xfrm>
            <a:off x="152400" y="1246325"/>
            <a:ext cx="8839193" cy="343026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grasp details</a:t>
            </a:r>
            <a:endParaRPr/>
          </a:p>
        </p:txBody>
      </p:sp>
      <p:pic>
        <p:nvPicPr>
          <p:cNvPr id="352" name="Google Shape;352;p55"/>
          <p:cNvPicPr preferRelativeResize="0"/>
          <p:nvPr/>
        </p:nvPicPr>
        <p:blipFill>
          <a:blip r:embed="rId3">
            <a:alphaModFix/>
          </a:blip>
          <a:stretch>
            <a:fillRect/>
          </a:stretch>
        </p:blipFill>
        <p:spPr>
          <a:xfrm>
            <a:off x="2296525" y="1017725"/>
            <a:ext cx="4550960" cy="3820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analyses</a:t>
            </a:r>
            <a:endParaRPr/>
          </a:p>
        </p:txBody>
      </p:sp>
      <p:pic>
        <p:nvPicPr>
          <p:cNvPr id="358" name="Google Shape;358;p56"/>
          <p:cNvPicPr preferRelativeResize="0"/>
          <p:nvPr/>
        </p:nvPicPr>
        <p:blipFill>
          <a:blip r:embed="rId3">
            <a:alphaModFix/>
          </a:blip>
          <a:stretch>
            <a:fillRect/>
          </a:stretch>
        </p:blipFill>
        <p:spPr>
          <a:xfrm>
            <a:off x="530875" y="1017725"/>
            <a:ext cx="8082245" cy="382097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62"/>
        <p:cNvGrpSpPr/>
        <p:nvPr/>
      </p:nvGrpSpPr>
      <p:grpSpPr>
        <a:xfrm>
          <a:off x="0" y="0"/>
          <a:ext cx="0" cy="0"/>
          <a:chOff x="0" y="0"/>
          <a:chExt cx="0" cy="0"/>
        </a:xfrm>
      </p:grpSpPr>
      <p:sp>
        <p:nvSpPr>
          <p:cNvPr id="363" name="Google Shape;36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Second analysis: LFADS</a:t>
            </a:r>
            <a:endParaRPr/>
          </a:p>
        </p:txBody>
      </p:sp>
      <p:sp>
        <p:nvSpPr>
          <p:cNvPr id="364" name="Google Shape;364;p57"/>
          <p:cNvSpPr txBox="1"/>
          <p:nvPr/>
        </p:nvSpPr>
        <p:spPr>
          <a:xfrm>
            <a:off x="6105525" y="4777375"/>
            <a:ext cx="2962200" cy="28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Pandarinath, et al. 2018 </a:t>
            </a:r>
            <a:r>
              <a:rPr lang="en" sz="1200" i="1"/>
              <a:t>Nature Methods</a:t>
            </a:r>
            <a:endParaRPr sz="1200"/>
          </a:p>
        </p:txBody>
      </p:sp>
      <p:pic>
        <p:nvPicPr>
          <p:cNvPr id="365" name="Google Shape;365;p57"/>
          <p:cNvPicPr preferRelativeResize="0"/>
          <p:nvPr/>
        </p:nvPicPr>
        <p:blipFill>
          <a:blip r:embed="rId3">
            <a:alphaModFix/>
          </a:blip>
          <a:stretch>
            <a:fillRect/>
          </a:stretch>
        </p:blipFill>
        <p:spPr>
          <a:xfrm>
            <a:off x="152400" y="1170125"/>
            <a:ext cx="8839201" cy="31452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Decoder performance across joints</a:t>
            </a:r>
            <a:endParaRPr/>
          </a:p>
        </p:txBody>
      </p:sp>
      <p:pic>
        <p:nvPicPr>
          <p:cNvPr id="371" name="Google Shape;371;p58"/>
          <p:cNvPicPr preferRelativeResize="0"/>
          <p:nvPr/>
        </p:nvPicPr>
        <p:blipFill>
          <a:blip r:embed="rId3">
            <a:alphaModFix/>
          </a:blip>
          <a:stretch>
            <a:fillRect/>
          </a:stretch>
        </p:blipFill>
        <p:spPr>
          <a:xfrm>
            <a:off x="2533650" y="1017725"/>
            <a:ext cx="4076700" cy="33337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75"/>
        <p:cNvGrpSpPr/>
        <p:nvPr/>
      </p:nvGrpSpPr>
      <p:grpSpPr>
        <a:xfrm>
          <a:off x="0" y="0"/>
          <a:ext cx="0" cy="0"/>
          <a:chOff x="0" y="0"/>
          <a:chExt cx="0" cy="0"/>
        </a:xfrm>
      </p:grpSpPr>
      <p:sp>
        <p:nvSpPr>
          <p:cNvPr id="376" name="Google Shape;37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Model-free assessment: “Tangling”</a:t>
            </a:r>
            <a:endParaRPr/>
          </a:p>
        </p:txBody>
      </p:sp>
      <p:sp>
        <p:nvSpPr>
          <p:cNvPr id="377" name="Google Shape;377;p59"/>
          <p:cNvSpPr txBox="1"/>
          <p:nvPr/>
        </p:nvSpPr>
        <p:spPr>
          <a:xfrm>
            <a:off x="7077075" y="4777375"/>
            <a:ext cx="1990500" cy="28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Russo, et al. 2018 </a:t>
            </a:r>
            <a:r>
              <a:rPr lang="en" sz="1200" i="1"/>
              <a:t>Neuron</a:t>
            </a:r>
            <a:endParaRPr sz="1200"/>
          </a:p>
        </p:txBody>
      </p:sp>
      <p:pic>
        <p:nvPicPr>
          <p:cNvPr id="378" name="Google Shape;378;p59" title="circlemovie.mp4">
            <a:hlinkClick r:id="rId3"/>
          </p:cNvPr>
          <p:cNvPicPr preferRelativeResize="0"/>
          <p:nvPr/>
        </p:nvPicPr>
        <p:blipFill>
          <a:blip r:embed="rId4">
            <a:alphaModFix/>
          </a:blip>
          <a:stretch>
            <a:fillRect/>
          </a:stretch>
        </p:blipFill>
        <p:spPr>
          <a:xfrm>
            <a:off x="2661513" y="1093925"/>
            <a:ext cx="3820975" cy="3820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Model-free assessment: “Tangling”</a:t>
            </a:r>
            <a:endParaRPr/>
          </a:p>
        </p:txBody>
      </p:sp>
      <p:sp>
        <p:nvSpPr>
          <p:cNvPr id="384" name="Google Shape;384;p60"/>
          <p:cNvSpPr txBox="1"/>
          <p:nvPr/>
        </p:nvSpPr>
        <p:spPr>
          <a:xfrm>
            <a:off x="7077075" y="4777375"/>
            <a:ext cx="1990500" cy="28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Russo, et al. 2018 </a:t>
            </a:r>
            <a:r>
              <a:rPr lang="en" sz="1200" i="1"/>
              <a:t>Neuron</a:t>
            </a:r>
            <a:endParaRPr sz="1200"/>
          </a:p>
        </p:txBody>
      </p:sp>
      <p:pic>
        <p:nvPicPr>
          <p:cNvPr id="385" name="Google Shape;385;p60" title="lorenzmovie.mp4">
            <a:hlinkClick r:id="rId3"/>
          </p:cNvPr>
          <p:cNvPicPr preferRelativeResize="0"/>
          <p:nvPr/>
        </p:nvPicPr>
        <p:blipFill>
          <a:blip r:embed="rId4">
            <a:alphaModFix/>
          </a:blip>
          <a:stretch>
            <a:fillRect/>
          </a:stretch>
        </p:blipFill>
        <p:spPr>
          <a:xfrm>
            <a:off x="2661513" y="1093925"/>
            <a:ext cx="3820975" cy="3820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Illustrations of “smooth” and “nonsmooth” dynamics</a:t>
            </a:r>
            <a:endParaRPr/>
          </a:p>
        </p:txBody>
      </p:sp>
      <p:grpSp>
        <p:nvGrpSpPr>
          <p:cNvPr id="391" name="Google Shape;391;p61"/>
          <p:cNvGrpSpPr/>
          <p:nvPr/>
        </p:nvGrpSpPr>
        <p:grpSpPr>
          <a:xfrm>
            <a:off x="311688" y="2246875"/>
            <a:ext cx="2433925" cy="1837525"/>
            <a:chOff x="2804338" y="1274775"/>
            <a:chExt cx="2433925" cy="1837525"/>
          </a:xfrm>
        </p:grpSpPr>
        <p:grpSp>
          <p:nvGrpSpPr>
            <p:cNvPr id="392" name="Google Shape;392;p61"/>
            <p:cNvGrpSpPr/>
            <p:nvPr/>
          </p:nvGrpSpPr>
          <p:grpSpPr>
            <a:xfrm>
              <a:off x="2804338" y="1274775"/>
              <a:ext cx="2068650" cy="1837525"/>
              <a:chOff x="3492000" y="1716000"/>
              <a:chExt cx="2068650" cy="1837525"/>
            </a:xfrm>
          </p:grpSpPr>
          <p:grpSp>
            <p:nvGrpSpPr>
              <p:cNvPr id="393" name="Google Shape;393;p61"/>
              <p:cNvGrpSpPr/>
              <p:nvPr/>
            </p:nvGrpSpPr>
            <p:grpSpPr>
              <a:xfrm>
                <a:off x="3583350" y="1716000"/>
                <a:ext cx="1977300" cy="1711500"/>
                <a:chOff x="2344325" y="1616400"/>
                <a:chExt cx="1977300" cy="1711500"/>
              </a:xfrm>
            </p:grpSpPr>
            <p:cxnSp>
              <p:nvCxnSpPr>
                <p:cNvPr id="394" name="Google Shape;394;p61"/>
                <p:cNvCxnSpPr/>
                <p:nvPr/>
              </p:nvCxnSpPr>
              <p:spPr>
                <a:xfrm rot="10800000" flipH="1">
                  <a:off x="2344325" y="1616400"/>
                  <a:ext cx="1672500" cy="1406700"/>
                </a:xfrm>
                <a:prstGeom prst="straightConnector1">
                  <a:avLst/>
                </a:prstGeom>
                <a:noFill/>
                <a:ln w="38100" cap="flat" cmpd="sng">
                  <a:solidFill>
                    <a:schemeClr val="dk2"/>
                  </a:solidFill>
                  <a:prstDash val="solid"/>
                  <a:round/>
                  <a:headEnd type="none" w="med" len="med"/>
                  <a:tailEnd type="triangle" w="med" len="med"/>
                </a:ln>
              </p:spPr>
            </p:cxnSp>
            <p:cxnSp>
              <p:nvCxnSpPr>
                <p:cNvPr id="395" name="Google Shape;395;p61"/>
                <p:cNvCxnSpPr/>
                <p:nvPr/>
              </p:nvCxnSpPr>
              <p:spPr>
                <a:xfrm rot="10800000" flipH="1">
                  <a:off x="2496725" y="1768800"/>
                  <a:ext cx="1672500" cy="1406700"/>
                </a:xfrm>
                <a:prstGeom prst="straightConnector1">
                  <a:avLst/>
                </a:prstGeom>
                <a:noFill/>
                <a:ln w="38100" cap="flat" cmpd="sng">
                  <a:solidFill>
                    <a:schemeClr val="dk2"/>
                  </a:solidFill>
                  <a:prstDash val="solid"/>
                  <a:round/>
                  <a:headEnd type="none" w="med" len="med"/>
                  <a:tailEnd type="triangle" w="med" len="med"/>
                </a:ln>
              </p:spPr>
            </p:cxnSp>
            <p:cxnSp>
              <p:nvCxnSpPr>
                <p:cNvPr id="396" name="Google Shape;396;p61"/>
                <p:cNvCxnSpPr/>
                <p:nvPr/>
              </p:nvCxnSpPr>
              <p:spPr>
                <a:xfrm rot="10800000" flipH="1">
                  <a:off x="2649125" y="1921200"/>
                  <a:ext cx="1672500" cy="1406700"/>
                </a:xfrm>
                <a:prstGeom prst="straightConnector1">
                  <a:avLst/>
                </a:prstGeom>
                <a:noFill/>
                <a:ln w="38100" cap="flat" cmpd="sng">
                  <a:solidFill>
                    <a:schemeClr val="dk2"/>
                  </a:solidFill>
                  <a:prstDash val="solid"/>
                  <a:round/>
                  <a:headEnd type="none" w="med" len="med"/>
                  <a:tailEnd type="triangle" w="med" len="med"/>
                </a:ln>
              </p:spPr>
            </p:cxnSp>
          </p:grpSp>
          <p:sp>
            <p:nvSpPr>
              <p:cNvPr id="397" name="Google Shape;397;p61"/>
              <p:cNvSpPr/>
              <p:nvPr/>
            </p:nvSpPr>
            <p:spPr>
              <a:xfrm>
                <a:off x="3492000" y="3023125"/>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1"/>
              <p:cNvSpPr/>
              <p:nvPr/>
            </p:nvSpPr>
            <p:spPr>
              <a:xfrm>
                <a:off x="3630400" y="3193825"/>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1"/>
              <p:cNvSpPr/>
              <p:nvPr/>
            </p:nvSpPr>
            <p:spPr>
              <a:xfrm>
                <a:off x="3768800" y="3364525"/>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61"/>
            <p:cNvSpPr txBox="1"/>
            <p:nvPr/>
          </p:nvSpPr>
          <p:spPr>
            <a:xfrm>
              <a:off x="3950663" y="2452100"/>
              <a:ext cx="1287600" cy="3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Smooth</a:t>
              </a:r>
              <a:endParaRPr/>
            </a:p>
          </p:txBody>
        </p:sp>
      </p:grpSp>
      <p:grpSp>
        <p:nvGrpSpPr>
          <p:cNvPr id="401" name="Google Shape;401;p61"/>
          <p:cNvGrpSpPr/>
          <p:nvPr/>
        </p:nvGrpSpPr>
        <p:grpSpPr>
          <a:xfrm>
            <a:off x="4706513" y="1717838"/>
            <a:ext cx="4125775" cy="2895600"/>
            <a:chOff x="4527063" y="1717825"/>
            <a:chExt cx="4125775" cy="2895600"/>
          </a:xfrm>
        </p:grpSpPr>
        <p:cxnSp>
          <p:nvCxnSpPr>
            <p:cNvPr id="402" name="Google Shape;402;p61"/>
            <p:cNvCxnSpPr/>
            <p:nvPr/>
          </p:nvCxnSpPr>
          <p:spPr>
            <a:xfrm rot="10800000" flipH="1">
              <a:off x="6310263" y="1717825"/>
              <a:ext cx="1672500" cy="1406700"/>
            </a:xfrm>
            <a:prstGeom prst="straightConnector1">
              <a:avLst/>
            </a:prstGeom>
            <a:noFill/>
            <a:ln w="38100" cap="flat" cmpd="sng">
              <a:solidFill>
                <a:schemeClr val="dk2"/>
              </a:solidFill>
              <a:prstDash val="solid"/>
              <a:round/>
              <a:headEnd type="none" w="med" len="med"/>
              <a:tailEnd type="triangle" w="med" len="med"/>
            </a:ln>
          </p:spPr>
        </p:cxnSp>
        <p:cxnSp>
          <p:nvCxnSpPr>
            <p:cNvPr id="403" name="Google Shape;403;p61"/>
            <p:cNvCxnSpPr/>
            <p:nvPr/>
          </p:nvCxnSpPr>
          <p:spPr>
            <a:xfrm flipH="1">
              <a:off x="4527063" y="3276925"/>
              <a:ext cx="1935600" cy="6900"/>
            </a:xfrm>
            <a:prstGeom prst="straightConnector1">
              <a:avLst/>
            </a:prstGeom>
            <a:noFill/>
            <a:ln w="38100" cap="flat" cmpd="sng">
              <a:solidFill>
                <a:schemeClr val="dk2"/>
              </a:solidFill>
              <a:prstDash val="solid"/>
              <a:round/>
              <a:headEnd type="none" w="med" len="med"/>
              <a:tailEnd type="triangle" w="med" len="med"/>
            </a:ln>
          </p:spPr>
        </p:cxnSp>
        <p:cxnSp>
          <p:nvCxnSpPr>
            <p:cNvPr id="404" name="Google Shape;404;p61"/>
            <p:cNvCxnSpPr/>
            <p:nvPr/>
          </p:nvCxnSpPr>
          <p:spPr>
            <a:xfrm>
              <a:off x="6615063" y="3429325"/>
              <a:ext cx="942000" cy="1184100"/>
            </a:xfrm>
            <a:prstGeom prst="straightConnector1">
              <a:avLst/>
            </a:prstGeom>
            <a:noFill/>
            <a:ln w="38100" cap="flat" cmpd="sng">
              <a:solidFill>
                <a:schemeClr val="dk2"/>
              </a:solidFill>
              <a:prstDash val="solid"/>
              <a:round/>
              <a:headEnd type="none" w="med" len="med"/>
              <a:tailEnd type="triangle" w="med" len="med"/>
            </a:ln>
          </p:spPr>
        </p:cxnSp>
        <p:sp>
          <p:nvSpPr>
            <p:cNvPr id="405" name="Google Shape;405;p61"/>
            <p:cNvSpPr/>
            <p:nvPr/>
          </p:nvSpPr>
          <p:spPr>
            <a:xfrm>
              <a:off x="6218913" y="3024950"/>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1"/>
            <p:cNvSpPr/>
            <p:nvPr/>
          </p:nvSpPr>
          <p:spPr>
            <a:xfrm>
              <a:off x="6357313" y="3195650"/>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1"/>
            <p:cNvSpPr/>
            <p:nvPr/>
          </p:nvSpPr>
          <p:spPr>
            <a:xfrm>
              <a:off x="6495713" y="3366350"/>
              <a:ext cx="195900" cy="18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1"/>
            <p:cNvSpPr txBox="1"/>
            <p:nvPr/>
          </p:nvSpPr>
          <p:spPr>
            <a:xfrm>
              <a:off x="7365238" y="2895150"/>
              <a:ext cx="1287600" cy="3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Nonsmooth</a:t>
              </a:r>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Dynamical systems</a:t>
            </a:r>
            <a:endParaRPr/>
          </a:p>
        </p:txBody>
      </p:sp>
      <p:pic>
        <p:nvPicPr>
          <p:cNvPr id="79" name="Google Shape;79;p17"/>
          <p:cNvPicPr preferRelativeResize="0"/>
          <p:nvPr/>
        </p:nvPicPr>
        <p:blipFill>
          <a:blip r:embed="rId3">
            <a:alphaModFix/>
          </a:blip>
          <a:stretch>
            <a:fillRect/>
          </a:stretch>
        </p:blipFill>
        <p:spPr>
          <a:xfrm>
            <a:off x="2661513" y="1093925"/>
            <a:ext cx="3820976" cy="38209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412"/>
        <p:cNvGrpSpPr/>
        <p:nvPr/>
      </p:nvGrpSpPr>
      <p:grpSpPr>
        <a:xfrm>
          <a:off x="0" y="0"/>
          <a:ext cx="0" cy="0"/>
          <a:chOff x="0" y="0"/>
          <a:chExt cx="0" cy="0"/>
        </a:xfrm>
      </p:grpSpPr>
      <p:sp>
        <p:nvSpPr>
          <p:cNvPr id="413" name="Google Shape;41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M1 </a:t>
            </a:r>
            <a:r>
              <a:rPr lang="en" i="1"/>
              <a:t>less </a:t>
            </a:r>
            <a:r>
              <a:rPr lang="en"/>
              <a:t>tangled than SCx during reach</a:t>
            </a:r>
            <a:endParaRPr/>
          </a:p>
        </p:txBody>
      </p:sp>
      <p:sp>
        <p:nvSpPr>
          <p:cNvPr id="414" name="Google Shape;414;p62"/>
          <p:cNvSpPr txBox="1"/>
          <p:nvPr/>
        </p:nvSpPr>
        <p:spPr>
          <a:xfrm>
            <a:off x="7077075" y="4777375"/>
            <a:ext cx="1990500" cy="28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Russo, et al. 2018 </a:t>
            </a:r>
            <a:r>
              <a:rPr lang="en" sz="1200" i="1"/>
              <a:t>Neuron</a:t>
            </a:r>
            <a:endParaRPr sz="1200"/>
          </a:p>
        </p:txBody>
      </p:sp>
      <p:pic>
        <p:nvPicPr>
          <p:cNvPr id="415" name="Google Shape;415;p62"/>
          <p:cNvPicPr preferRelativeResize="0"/>
          <p:nvPr/>
        </p:nvPicPr>
        <p:blipFill>
          <a:blip r:embed="rId3">
            <a:alphaModFix/>
          </a:blip>
          <a:stretch>
            <a:fillRect/>
          </a:stretch>
        </p:blipFill>
        <p:spPr>
          <a:xfrm>
            <a:off x="906525" y="1170125"/>
            <a:ext cx="7330957" cy="345484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19"/>
        <p:cNvGrpSpPr/>
        <p:nvPr/>
      </p:nvGrpSpPr>
      <p:grpSpPr>
        <a:xfrm>
          <a:off x="0" y="0"/>
          <a:ext cx="0" cy="0"/>
          <a:chOff x="0" y="0"/>
          <a:chExt cx="0" cy="0"/>
        </a:xfrm>
      </p:grpSpPr>
      <p:sp>
        <p:nvSpPr>
          <p:cNvPr id="420" name="Google Shape;420;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Quantifying relative tangled-ness</a:t>
            </a:r>
            <a:endParaRPr/>
          </a:p>
        </p:txBody>
      </p:sp>
      <p:pic>
        <p:nvPicPr>
          <p:cNvPr id="421" name="Google Shape;421;p63"/>
          <p:cNvPicPr preferRelativeResize="0"/>
          <p:nvPr/>
        </p:nvPicPr>
        <p:blipFill rotWithShape="1">
          <a:blip r:embed="rId3">
            <a:alphaModFix/>
          </a:blip>
          <a:srcRect l="47456" t="51321"/>
          <a:stretch/>
        </p:blipFill>
        <p:spPr>
          <a:xfrm>
            <a:off x="2464063" y="1322525"/>
            <a:ext cx="4215875" cy="3345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Tangling control analysis</a:t>
            </a:r>
            <a:endParaRPr/>
          </a:p>
        </p:txBody>
      </p:sp>
      <p:pic>
        <p:nvPicPr>
          <p:cNvPr id="427" name="Google Shape;427;p64"/>
          <p:cNvPicPr preferRelativeResize="0"/>
          <p:nvPr/>
        </p:nvPicPr>
        <p:blipFill>
          <a:blip r:embed="rId3">
            <a:alphaModFix/>
          </a:blip>
          <a:stretch>
            <a:fillRect/>
          </a:stretch>
        </p:blipFill>
        <p:spPr>
          <a:xfrm>
            <a:off x="2841813" y="1017725"/>
            <a:ext cx="3460374" cy="382097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Inputs to a dynamical system</a:t>
            </a:r>
            <a:endParaRPr/>
          </a:p>
        </p:txBody>
      </p:sp>
      <p:pic>
        <p:nvPicPr>
          <p:cNvPr id="433" name="Google Shape;433;p65"/>
          <p:cNvPicPr preferRelativeResize="0"/>
          <p:nvPr/>
        </p:nvPicPr>
        <p:blipFill>
          <a:blip r:embed="rId3">
            <a:alphaModFix/>
          </a:blip>
          <a:stretch>
            <a:fillRect/>
          </a:stretch>
        </p:blipFill>
        <p:spPr>
          <a:xfrm>
            <a:off x="152400" y="1170125"/>
            <a:ext cx="8839201" cy="354362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Inputs to a dynamical system</a:t>
            </a:r>
            <a:endParaRPr/>
          </a:p>
        </p:txBody>
      </p:sp>
      <p:pic>
        <p:nvPicPr>
          <p:cNvPr id="439" name="Google Shape;439;p66"/>
          <p:cNvPicPr preferRelativeResize="0"/>
          <p:nvPr/>
        </p:nvPicPr>
        <p:blipFill>
          <a:blip r:embed="rId3">
            <a:alphaModFix/>
          </a:blip>
          <a:stretch>
            <a:fillRect/>
          </a:stretch>
        </p:blipFill>
        <p:spPr>
          <a:xfrm>
            <a:off x="152400" y="1170125"/>
            <a:ext cx="8839201" cy="354362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 non-smooth generator isn’t crazy</a:t>
            </a:r>
            <a:endParaRPr/>
          </a:p>
        </p:txBody>
      </p:sp>
      <p:pic>
        <p:nvPicPr>
          <p:cNvPr id="445" name="Google Shape;445;p67"/>
          <p:cNvPicPr preferRelativeResize="0"/>
          <p:nvPr/>
        </p:nvPicPr>
        <p:blipFill>
          <a:blip r:embed="rId3">
            <a:alphaModFix/>
          </a:blip>
          <a:stretch>
            <a:fillRect/>
          </a:stretch>
        </p:blipFill>
        <p:spPr>
          <a:xfrm>
            <a:off x="2499626" y="1474937"/>
            <a:ext cx="4144748" cy="302622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Dynamical systems</a:t>
            </a:r>
            <a:endParaRPr/>
          </a:p>
        </p:txBody>
      </p:sp>
      <p:pic>
        <p:nvPicPr>
          <p:cNvPr id="85" name="Google Shape;85;p18"/>
          <p:cNvPicPr preferRelativeResize="0"/>
          <p:nvPr/>
        </p:nvPicPr>
        <p:blipFill>
          <a:blip r:embed="rId3">
            <a:alphaModFix/>
          </a:blip>
          <a:stretch>
            <a:fillRect/>
          </a:stretch>
        </p:blipFill>
        <p:spPr>
          <a:xfrm>
            <a:off x="2661513" y="1093925"/>
            <a:ext cx="3820976" cy="382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Dynamical systems</a:t>
            </a:r>
            <a:endParaRPr/>
          </a:p>
        </p:txBody>
      </p:sp>
      <p:pic>
        <p:nvPicPr>
          <p:cNvPr id="91" name="Google Shape;91;p19"/>
          <p:cNvPicPr preferRelativeResize="0"/>
          <p:nvPr/>
        </p:nvPicPr>
        <p:blipFill>
          <a:blip r:embed="rId3">
            <a:alphaModFix/>
          </a:blip>
          <a:stretch>
            <a:fillRect/>
          </a:stretch>
        </p:blipFill>
        <p:spPr>
          <a:xfrm>
            <a:off x="2661513" y="1093925"/>
            <a:ext cx="3820976" cy="3820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Varieties of dynamical system</a:t>
            </a:r>
            <a:endParaRPr/>
          </a:p>
        </p:txBody>
      </p:sp>
      <p:sp>
        <p:nvSpPr>
          <p:cNvPr id="97" name="Google Shape;97;p20"/>
          <p:cNvSpPr txBox="1">
            <a:spLocks noGrp="1"/>
          </p:cNvSpPr>
          <p:nvPr>
            <p:ph type="body" idx="1"/>
          </p:nvPr>
        </p:nvSpPr>
        <p:spPr>
          <a:xfrm>
            <a:off x="311700" y="1152475"/>
            <a:ext cx="2227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Autonomous</a:t>
            </a:r>
            <a:endParaRPr/>
          </a:p>
          <a:p>
            <a:pPr marL="457200" lvl="0" indent="-342900" algn="l" rtl="0">
              <a:spcBef>
                <a:spcPts val="0"/>
              </a:spcBef>
              <a:spcAft>
                <a:spcPts val="0"/>
              </a:spcAft>
              <a:buSzPts val="1800"/>
              <a:buChar char="●"/>
            </a:pPr>
            <a:r>
              <a:rPr lang="en"/>
              <a:t>Smooth</a:t>
            </a:r>
            <a:endParaRPr/>
          </a:p>
          <a:p>
            <a:pPr marL="457200" lvl="0" indent="-342900" algn="l" rtl="0">
              <a:spcBef>
                <a:spcPts val="0"/>
              </a:spcBef>
              <a:spcAft>
                <a:spcPts val="0"/>
              </a:spcAft>
              <a:buSzPts val="1800"/>
              <a:buChar char="●"/>
            </a:pPr>
            <a:r>
              <a:rPr lang="en"/>
              <a:t>Linear</a:t>
            </a:r>
            <a:endParaRPr/>
          </a:p>
          <a:p>
            <a:pPr marL="457200" lvl="0" indent="-342900" algn="l" rtl="0">
              <a:spcBef>
                <a:spcPts val="0"/>
              </a:spcBef>
              <a:spcAft>
                <a:spcPts val="0"/>
              </a:spcAft>
              <a:buSzPts val="1800"/>
              <a:buChar char="●"/>
            </a:pPr>
            <a:r>
              <a:rPr lang="en"/>
              <a:t>Rotational</a:t>
            </a:r>
            <a:endParaRPr/>
          </a:p>
        </p:txBody>
      </p:sp>
      <p:pic>
        <p:nvPicPr>
          <p:cNvPr id="98" name="Google Shape;98;p20"/>
          <p:cNvPicPr preferRelativeResize="0"/>
          <p:nvPr/>
        </p:nvPicPr>
        <p:blipFill>
          <a:blip r:embed="rId3">
            <a:alphaModFix/>
          </a:blip>
          <a:stretch>
            <a:fillRect/>
          </a:stretch>
        </p:blipFill>
        <p:spPr>
          <a:xfrm>
            <a:off x="2661500" y="1093925"/>
            <a:ext cx="3820976"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Varieties of dynamical system</a:t>
            </a:r>
            <a:endParaRPr/>
          </a:p>
        </p:txBody>
      </p:sp>
      <p:sp>
        <p:nvSpPr>
          <p:cNvPr id="104" name="Google Shape;104;p21"/>
          <p:cNvSpPr txBox="1">
            <a:spLocks noGrp="1"/>
          </p:cNvSpPr>
          <p:nvPr>
            <p:ph type="body" idx="1"/>
          </p:nvPr>
        </p:nvSpPr>
        <p:spPr>
          <a:xfrm>
            <a:off x="311700" y="1152475"/>
            <a:ext cx="2227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Autonomous</a:t>
            </a:r>
            <a:endParaRPr b="1"/>
          </a:p>
          <a:p>
            <a:pPr marL="457200" lvl="0" indent="-342900" algn="l" rtl="0">
              <a:spcBef>
                <a:spcPts val="0"/>
              </a:spcBef>
              <a:spcAft>
                <a:spcPts val="0"/>
              </a:spcAft>
              <a:buSzPts val="1800"/>
              <a:buChar char="●"/>
            </a:pPr>
            <a:r>
              <a:rPr lang="en"/>
              <a:t>Smooth</a:t>
            </a:r>
            <a:endParaRPr/>
          </a:p>
          <a:p>
            <a:pPr marL="457200" lvl="0" indent="-342900" algn="l" rtl="0">
              <a:spcBef>
                <a:spcPts val="0"/>
              </a:spcBef>
              <a:spcAft>
                <a:spcPts val="0"/>
              </a:spcAft>
              <a:buSzPts val="1800"/>
              <a:buChar char="●"/>
            </a:pPr>
            <a:r>
              <a:rPr lang="en"/>
              <a:t>Linear</a:t>
            </a:r>
            <a:endParaRPr/>
          </a:p>
          <a:p>
            <a:pPr marL="457200" lvl="0" indent="-342900" algn="l" rtl="0">
              <a:spcBef>
                <a:spcPts val="0"/>
              </a:spcBef>
              <a:spcAft>
                <a:spcPts val="0"/>
              </a:spcAft>
              <a:buSzPts val="1800"/>
              <a:buChar char="●"/>
            </a:pPr>
            <a:r>
              <a:rPr lang="en"/>
              <a:t>Rotational</a:t>
            </a:r>
            <a:endParaRPr/>
          </a:p>
        </p:txBody>
      </p:sp>
      <p:pic>
        <p:nvPicPr>
          <p:cNvPr id="105" name="Google Shape;105;p21"/>
          <p:cNvPicPr preferRelativeResize="0"/>
          <p:nvPr/>
        </p:nvPicPr>
        <p:blipFill>
          <a:blip r:embed="rId3">
            <a:alphaModFix/>
          </a:blip>
          <a:stretch>
            <a:fillRect/>
          </a:stretch>
        </p:blipFill>
        <p:spPr>
          <a:xfrm>
            <a:off x="2661513" y="1093925"/>
            <a:ext cx="3820976" cy="38209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2947</Words>
  <Application>Microsoft Macintosh PowerPoint</Application>
  <PresentationFormat>On-screen Show (16:9)</PresentationFormat>
  <Paragraphs>243</Paragraphs>
  <Slides>55</Slides>
  <Notes>55</Notes>
  <HiddenSlides>20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Calibri</vt:lpstr>
      <vt:lpstr>Arial</vt:lpstr>
      <vt:lpstr>Simple Light</vt:lpstr>
      <vt:lpstr>Primary motor cortex does not exhibit orderly dynamics during grasp</vt:lpstr>
      <vt:lpstr>Neural populations and output generation</vt:lpstr>
      <vt:lpstr>Single-neuron structure</vt:lpstr>
      <vt:lpstr>Neural “trajectories”</vt:lpstr>
      <vt:lpstr>Dynamical systems</vt:lpstr>
      <vt:lpstr>Dynamical systems</vt:lpstr>
      <vt:lpstr>Dynamical systems</vt:lpstr>
      <vt:lpstr>Varieties of dynamical system</vt:lpstr>
      <vt:lpstr>Varieties of dynamical system</vt:lpstr>
      <vt:lpstr>Varieties of dynamical system</vt:lpstr>
      <vt:lpstr>Varieties of dynamical system</vt:lpstr>
      <vt:lpstr>Varieties of dynamical system</vt:lpstr>
      <vt:lpstr>Varieties of dynamical system</vt:lpstr>
      <vt:lpstr>Rotational structure in neural populations</vt:lpstr>
      <vt:lpstr>Primarily seen during reach</vt:lpstr>
      <vt:lpstr>Primarily seen during reach</vt:lpstr>
      <vt:lpstr>The versatile hand</vt:lpstr>
      <vt:lpstr>Grasp experiment</vt:lpstr>
      <vt:lpstr>Single-neuron responses during reach and grasp</vt:lpstr>
      <vt:lpstr>Rotational structure during reach</vt:lpstr>
      <vt:lpstr>No clear structure during grasp</vt:lpstr>
      <vt:lpstr>Variance explained by rotational dynamics</vt:lpstr>
      <vt:lpstr>Varieties of dynamical system</vt:lpstr>
      <vt:lpstr>Variance explained by linear dynamics</vt:lpstr>
      <vt:lpstr>Varieties of dynamical system</vt:lpstr>
      <vt:lpstr>A metric of “tangling”</vt:lpstr>
      <vt:lpstr>M1 activity during reaching is untangled</vt:lpstr>
      <vt:lpstr>M1 activity during reaching is untangled</vt:lpstr>
      <vt:lpstr>During grasp, M1 activity is very tangled </vt:lpstr>
      <vt:lpstr>M1 and sensory cortex similar during grasp</vt:lpstr>
      <vt:lpstr>Varieties of dynamical system</vt:lpstr>
      <vt:lpstr>Non-autonomous dynamics</vt:lpstr>
      <vt:lpstr>Non-smooth, non-linear dynamics</vt:lpstr>
      <vt:lpstr>Distinct movements, distinct dynamics</vt:lpstr>
      <vt:lpstr>Acknowledgments</vt:lpstr>
      <vt:lpstr>Supplemental slides</vt:lpstr>
      <vt:lpstr>Flavors of dynamical system</vt:lpstr>
      <vt:lpstr>Single-neuron responses during reach and grasp</vt:lpstr>
      <vt:lpstr>Single-neuron responses of reach and grasp</vt:lpstr>
      <vt:lpstr>M1 as a simple dynamical machine</vt:lpstr>
      <vt:lpstr>Hand &amp; finger neural signals seem different, too</vt:lpstr>
      <vt:lpstr>Grasp experiment</vt:lpstr>
      <vt:lpstr>More grasp details</vt:lpstr>
      <vt:lpstr>Control analyses</vt:lpstr>
      <vt:lpstr>Second analysis: LFADS</vt:lpstr>
      <vt:lpstr>Decoder performance across joints</vt:lpstr>
      <vt:lpstr>Model-free assessment: “Tangling”</vt:lpstr>
      <vt:lpstr>Model-free assessment: “Tangling”</vt:lpstr>
      <vt:lpstr>Illustrations of “smooth” and “nonsmooth” dynamics</vt:lpstr>
      <vt:lpstr>M1 less tangled than SCx during reach</vt:lpstr>
      <vt:lpstr>Quantifying relative tangled-ness</vt:lpstr>
      <vt:lpstr>Tangling control analysis</vt:lpstr>
      <vt:lpstr>Inputs to a dynamical system</vt:lpstr>
      <vt:lpstr>Inputs to a dynamical system</vt:lpstr>
      <vt:lpstr>Why a non-smooth generator isn’t crazy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Primary motor cortex does not exhibit orderly dynamics during grasp</dc:title>
  <dc:creator>James</dc:creator>
  <cp:lastModifiedBy>James Goodman</cp:lastModifiedBy>
  <cp:revision>8</cp:revision>
  <dcterms:modified xsi:type="dcterms:W3CDTF">2020-03-02T11:26:35Z</dcterms:modified>
</cp:coreProperties>
</file>